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4" r:id="rId1"/>
  </p:sldMasterIdLst>
  <p:notesMasterIdLst>
    <p:notesMasterId r:id="rId57"/>
  </p:notesMasterIdLst>
  <p:sldIdLst>
    <p:sldId id="256" r:id="rId2"/>
    <p:sldId id="257" r:id="rId3"/>
    <p:sldId id="318" r:id="rId4"/>
    <p:sldId id="325" r:id="rId5"/>
    <p:sldId id="319" r:id="rId6"/>
    <p:sldId id="320" r:id="rId7"/>
    <p:sldId id="321" r:id="rId8"/>
    <p:sldId id="322" r:id="rId9"/>
    <p:sldId id="323" r:id="rId10"/>
    <p:sldId id="298" r:id="rId11"/>
    <p:sldId id="275" r:id="rId12"/>
    <p:sldId id="272" r:id="rId13"/>
    <p:sldId id="274" r:id="rId14"/>
    <p:sldId id="326" r:id="rId15"/>
    <p:sldId id="327" r:id="rId16"/>
    <p:sldId id="291" r:id="rId17"/>
    <p:sldId id="269" r:id="rId18"/>
    <p:sldId id="287" r:id="rId19"/>
    <p:sldId id="270" r:id="rId20"/>
    <p:sldId id="331" r:id="rId21"/>
    <p:sldId id="277" r:id="rId22"/>
    <p:sldId id="312" r:id="rId23"/>
    <p:sldId id="328" r:id="rId24"/>
    <p:sldId id="292" r:id="rId25"/>
    <p:sldId id="332" r:id="rId26"/>
    <p:sldId id="313" r:id="rId27"/>
    <p:sldId id="314" r:id="rId28"/>
    <p:sldId id="329" r:id="rId29"/>
    <p:sldId id="333" r:id="rId30"/>
    <p:sldId id="334" r:id="rId31"/>
    <p:sldId id="295" r:id="rId32"/>
    <p:sldId id="315" r:id="rId33"/>
    <p:sldId id="316" r:id="rId34"/>
    <p:sldId id="335" r:id="rId35"/>
    <p:sldId id="343" r:id="rId36"/>
    <p:sldId id="371" r:id="rId37"/>
    <p:sldId id="342" r:id="rId38"/>
    <p:sldId id="376" r:id="rId39"/>
    <p:sldId id="375" r:id="rId40"/>
    <p:sldId id="353" r:id="rId41"/>
    <p:sldId id="359" r:id="rId42"/>
    <p:sldId id="360" r:id="rId43"/>
    <p:sldId id="364" r:id="rId44"/>
    <p:sldId id="361" r:id="rId45"/>
    <p:sldId id="372" r:id="rId46"/>
    <p:sldId id="362" r:id="rId47"/>
    <p:sldId id="363" r:id="rId48"/>
    <p:sldId id="373" r:id="rId49"/>
    <p:sldId id="365" r:id="rId50"/>
    <p:sldId id="366" r:id="rId51"/>
    <p:sldId id="374" r:id="rId52"/>
    <p:sldId id="367" r:id="rId53"/>
    <p:sldId id="368" r:id="rId54"/>
    <p:sldId id="369" r:id="rId55"/>
    <p:sldId id="370" r:id="rId56"/>
  </p:sldIdLst>
  <p:sldSz cx="9144000" cy="6858000" type="screen4x3"/>
  <p:notesSz cx="6858000" cy="9144000"/>
  <p:custDataLst>
    <p:tags r:id="rId5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203" autoAdjust="0"/>
    <p:restoredTop sz="94660" autoAdjust="0"/>
  </p:normalViewPr>
  <p:slideViewPr>
    <p:cSldViewPr>
      <p:cViewPr varScale="1">
        <p:scale>
          <a:sx n="62" d="100"/>
          <a:sy n="62" d="100"/>
        </p:scale>
        <p:origin x="42" y="66"/>
      </p:cViewPr>
      <p:guideLst>
        <p:guide orient="horz" pos="2160"/>
        <p:guide pos="2880"/>
      </p:guideLst>
    </p:cSldViewPr>
  </p:slideViewPr>
  <p:outlineViewPr>
    <p:cViewPr>
      <p:scale>
        <a:sx n="33" d="100"/>
        <a:sy n="33" d="100"/>
      </p:scale>
      <p:origin x="0" y="117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84A2A1-4C77-46EB-9917-8F3AD22BD515}" type="datetimeFigureOut">
              <a:rPr lang="zh-TW" altLang="en-US" smtClean="0"/>
              <a:pPr/>
              <a:t>2022/9/26</a:t>
            </a:fld>
            <a:endParaRPr lang="zh-TW"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91EA5E-46B8-43EE-BD04-40D4328AB5FE}" type="slidenum">
              <a:rPr lang="zh-TW" altLang="en-US" smtClean="0"/>
              <a:pPr/>
              <a:t>‹#›</a:t>
            </a:fld>
            <a:endParaRPr lang="zh-TW" altLang="en-US"/>
          </a:p>
        </p:txBody>
      </p:sp>
    </p:spTree>
    <p:extLst>
      <p:ext uri="{BB962C8B-B14F-4D97-AF65-F5344CB8AC3E}">
        <p14:creationId xmlns:p14="http://schemas.microsoft.com/office/powerpoint/2010/main" val="155074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91EA5E-46B8-43EE-BD04-40D4328AB5FE}" type="slidenum">
              <a:rPr lang="zh-TW" altLang="en-US" smtClean="0"/>
              <a:pPr/>
              <a:t>12</a:t>
            </a:fld>
            <a:endParaRPr lang="zh-TW" altLang="en-US"/>
          </a:p>
        </p:txBody>
      </p:sp>
    </p:spTree>
    <p:extLst>
      <p:ext uri="{BB962C8B-B14F-4D97-AF65-F5344CB8AC3E}">
        <p14:creationId xmlns:p14="http://schemas.microsoft.com/office/powerpoint/2010/main" val="3305321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B90D9C03-3BF9-4F22-91E7-DB727F4BFE31}" type="slidenum">
              <a:rPr lang="zh-TW" altLang="en-US" smtClean="0"/>
              <a:pPr/>
              <a:t>22</a:t>
            </a:fld>
            <a:endParaRPr lang="zh-TW" altLang="en-US"/>
          </a:p>
        </p:txBody>
      </p:sp>
    </p:spTree>
    <p:extLst>
      <p:ext uri="{BB962C8B-B14F-4D97-AF65-F5344CB8AC3E}">
        <p14:creationId xmlns:p14="http://schemas.microsoft.com/office/powerpoint/2010/main" val="3029048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B90D9C03-3BF9-4F22-91E7-DB727F4BFE31}" type="slidenum">
              <a:rPr lang="zh-TW" altLang="en-US" smtClean="0"/>
              <a:pPr/>
              <a:t>23</a:t>
            </a:fld>
            <a:endParaRPr lang="zh-TW" altLang="en-US"/>
          </a:p>
        </p:txBody>
      </p:sp>
    </p:spTree>
    <p:extLst>
      <p:ext uri="{BB962C8B-B14F-4D97-AF65-F5344CB8AC3E}">
        <p14:creationId xmlns:p14="http://schemas.microsoft.com/office/powerpoint/2010/main" val="2988914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0D9C03-3BF9-4F22-91E7-DB727F4BFE31}" type="slidenum">
              <a:rPr lang="zh-TW" altLang="en-US" smtClean="0"/>
              <a:pPr/>
              <a:t>35</a:t>
            </a:fld>
            <a:endParaRPr lang="zh-TW" altLang="en-US"/>
          </a:p>
        </p:txBody>
      </p:sp>
    </p:spTree>
    <p:extLst>
      <p:ext uri="{BB962C8B-B14F-4D97-AF65-F5344CB8AC3E}">
        <p14:creationId xmlns:p14="http://schemas.microsoft.com/office/powerpoint/2010/main" val="1973698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0D9C03-3BF9-4F22-91E7-DB727F4BFE31}" type="slidenum">
              <a:rPr lang="zh-TW" altLang="en-US" smtClean="0"/>
              <a:pPr/>
              <a:t>36</a:t>
            </a:fld>
            <a:endParaRPr lang="zh-TW" altLang="en-US"/>
          </a:p>
        </p:txBody>
      </p:sp>
    </p:spTree>
    <p:extLst>
      <p:ext uri="{BB962C8B-B14F-4D97-AF65-F5344CB8AC3E}">
        <p14:creationId xmlns:p14="http://schemas.microsoft.com/office/powerpoint/2010/main" val="3269238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0D9C03-3BF9-4F22-91E7-DB727F4BFE31}" type="slidenum">
              <a:rPr lang="zh-TW" altLang="en-US" smtClean="0"/>
              <a:pPr/>
              <a:t>45</a:t>
            </a:fld>
            <a:endParaRPr lang="zh-TW" altLang="en-US"/>
          </a:p>
        </p:txBody>
      </p:sp>
    </p:spTree>
    <p:extLst>
      <p:ext uri="{BB962C8B-B14F-4D97-AF65-F5344CB8AC3E}">
        <p14:creationId xmlns:p14="http://schemas.microsoft.com/office/powerpoint/2010/main" val="51058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0D9C03-3BF9-4F22-91E7-DB727F4BFE31}" type="slidenum">
              <a:rPr lang="zh-TW" altLang="en-US" smtClean="0"/>
              <a:pPr/>
              <a:t>48</a:t>
            </a:fld>
            <a:endParaRPr lang="zh-TW" altLang="en-US"/>
          </a:p>
        </p:txBody>
      </p:sp>
    </p:spTree>
    <p:extLst>
      <p:ext uri="{BB962C8B-B14F-4D97-AF65-F5344CB8AC3E}">
        <p14:creationId xmlns:p14="http://schemas.microsoft.com/office/powerpoint/2010/main" val="1145519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0D9C03-3BF9-4F22-91E7-DB727F4BFE31}" type="slidenum">
              <a:rPr lang="zh-TW" altLang="en-US" smtClean="0"/>
              <a:pPr/>
              <a:t>51</a:t>
            </a:fld>
            <a:endParaRPr lang="zh-TW" altLang="en-US"/>
          </a:p>
        </p:txBody>
      </p:sp>
    </p:spTree>
    <p:extLst>
      <p:ext uri="{BB962C8B-B14F-4D97-AF65-F5344CB8AC3E}">
        <p14:creationId xmlns:p14="http://schemas.microsoft.com/office/powerpoint/2010/main" val="2943062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pPr>
              <a:defRPr/>
            </a:pPr>
            <a:fld id="{C3C144B5-E8F7-4208-8717-1E54DC47C336}" type="datetimeFigureOut">
              <a:rPr lang="en-US" altLang="zh-TW" smtClean="0"/>
              <a:pPr>
                <a:defRPr/>
              </a:pPr>
              <a:t>26/9/2022</a:t>
            </a:fld>
            <a:endParaRPr lang="en-US" altLang="zh-TW" sz="1100">
              <a:solidFill>
                <a:schemeClr val="tx2"/>
              </a:solidFill>
            </a:endParaRPr>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pPr>
              <a:defRPr/>
            </a:pPr>
            <a:endParaRPr lang="en-US" altLang="zh-TW"/>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pPr>
              <a:defRPr/>
            </a:pPr>
            <a:fld id="{2D989D39-00C9-446A-86B9-C50CC98454EE}"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3106290706"/>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DBAA7EE-E02D-4371-8F9B-115A3D1AF803}" type="datetimeFigureOut">
              <a:rPr lang="en-US" altLang="zh-TW" smtClean="0"/>
              <a:pPr>
                <a:defRPr/>
              </a:pPr>
              <a:t>26/9/2022</a:t>
            </a:fld>
            <a:endParaRPr lang="en-US" altLang="zh-TW" sz="1100">
              <a:solidFill>
                <a:schemeClr val="tx2"/>
              </a:solidFill>
            </a:endParaRPr>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ABCD832F-2A2E-4397-97B5-D7A29AF26279}"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2718443369"/>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DECC83B-1D27-4876-B608-DB2FF196BF7C}" type="datetimeFigureOut">
              <a:rPr lang="en-US" altLang="zh-TW" smtClean="0"/>
              <a:pPr>
                <a:defRPr/>
              </a:pPr>
              <a:t>26/9/2022</a:t>
            </a:fld>
            <a:endParaRPr lang="en-US" altLang="zh-TW" sz="1100">
              <a:solidFill>
                <a:schemeClr val="tx2"/>
              </a:solidFill>
            </a:endParaRPr>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0A78EBDF-A956-4F9D-8D91-A96A174E9F6C}"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2110001364"/>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0610401-EE72-4275-A8F1-3EDB163D6F2D}" type="datetimeFigureOut">
              <a:rPr lang="en-US" altLang="zh-TW" smtClean="0"/>
              <a:pPr>
                <a:defRPr/>
              </a:pPr>
              <a:t>26/9/2022</a:t>
            </a:fld>
            <a:endParaRPr lang="en-US" altLang="zh-TW" sz="1100">
              <a:solidFill>
                <a:schemeClr val="tx2"/>
              </a:solidFill>
            </a:endParaRPr>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16D0AF6F-5E77-4B5B-AEDA-F86AB4043808}"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3480432752"/>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325B0AC3-4F54-4977-95EF-49E5A83F67E4}" type="datetimeFigureOut">
              <a:rPr lang="en-US" altLang="zh-TW" smtClean="0"/>
              <a:pPr>
                <a:defRPr/>
              </a:pPr>
              <a:t>26/9/2022</a:t>
            </a:fld>
            <a:endParaRPr lang="en-US" altLang="zh-TW" sz="1100">
              <a:solidFill>
                <a:schemeClr val="tx2"/>
              </a:solidFill>
            </a:endParaRPr>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13E91FCB-39C6-4B0C-8CE2-1E9164C152D8}"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3988456833"/>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1FC958C-7A25-4124-8D6F-CC64B17E8C13}" type="datetimeFigureOut">
              <a:rPr lang="en-US" altLang="zh-TW" smtClean="0"/>
              <a:pPr>
                <a:defRPr/>
              </a:pPr>
              <a:t>26/9/2022</a:t>
            </a:fld>
            <a:endParaRPr lang="en-US" altLang="zh-TW" sz="1100">
              <a:solidFill>
                <a:schemeClr val="tx2"/>
              </a:solidFill>
            </a:endParaRPr>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511E136D-3D17-4094-B19D-0BB2E299E686}"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1092251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11FC958C-7A25-4124-8D6F-CC64B17E8C13}" type="datetimeFigureOut">
              <a:rPr lang="en-US" altLang="zh-TW" smtClean="0"/>
              <a:pPr>
                <a:defRPr/>
              </a:pPr>
              <a:t>26/9/2022</a:t>
            </a:fld>
            <a:endParaRPr lang="en-US" altLang="zh-TW" sz="1100">
              <a:solidFill>
                <a:schemeClr val="tx2"/>
              </a:solidFill>
            </a:endParaRPr>
          </a:p>
        </p:txBody>
      </p:sp>
      <p:sp>
        <p:nvSpPr>
          <p:cNvPr id="8" name="Footer Placeholder 7"/>
          <p:cNvSpPr>
            <a:spLocks noGrp="1"/>
          </p:cNvSpPr>
          <p:nvPr>
            <p:ph type="ftr" sz="quarter" idx="11"/>
          </p:nvPr>
        </p:nvSpPr>
        <p:spPr/>
        <p:txBody>
          <a:bodyPr/>
          <a:lstStyle/>
          <a:p>
            <a:pPr>
              <a:defRPr/>
            </a:pPr>
            <a:endParaRPr lang="en-US" altLang="zh-TW"/>
          </a:p>
        </p:txBody>
      </p:sp>
      <p:sp>
        <p:nvSpPr>
          <p:cNvPr id="9" name="Slide Number Placeholder 8"/>
          <p:cNvSpPr>
            <a:spLocks noGrp="1"/>
          </p:cNvSpPr>
          <p:nvPr>
            <p:ph type="sldNum" sz="quarter" idx="12"/>
          </p:nvPr>
        </p:nvSpPr>
        <p:spPr/>
        <p:txBody>
          <a:bodyPr/>
          <a:lstStyle/>
          <a:p>
            <a:pPr>
              <a:defRPr/>
            </a:pPr>
            <a:fld id="{511E136D-3D17-4094-B19D-0BB2E299E686}"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1289231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5A567899-2E03-4EC0-B2D9-8CF350ACAF7C}" type="datetimeFigureOut">
              <a:rPr lang="en-US" altLang="zh-TW" smtClean="0"/>
              <a:pPr>
                <a:defRPr/>
              </a:pPr>
              <a:t>26/9/2022</a:t>
            </a:fld>
            <a:endParaRPr lang="en-US" altLang="zh-TW" sz="1100">
              <a:solidFill>
                <a:schemeClr val="tx2"/>
              </a:solidFill>
            </a:endParaRPr>
          </a:p>
        </p:txBody>
      </p:sp>
      <p:sp>
        <p:nvSpPr>
          <p:cNvPr id="4" name="Footer Placeholder 3"/>
          <p:cNvSpPr>
            <a:spLocks noGrp="1"/>
          </p:cNvSpPr>
          <p:nvPr>
            <p:ph type="ftr" sz="quarter" idx="11"/>
          </p:nvPr>
        </p:nvSpPr>
        <p:spPr/>
        <p:txBody>
          <a:bodyPr/>
          <a:lstStyle/>
          <a:p>
            <a:pPr>
              <a:defRPr/>
            </a:pPr>
            <a:endParaRPr lang="en-US" altLang="zh-TW"/>
          </a:p>
        </p:txBody>
      </p:sp>
      <p:sp>
        <p:nvSpPr>
          <p:cNvPr id="5" name="Slide Number Placeholder 4"/>
          <p:cNvSpPr>
            <a:spLocks noGrp="1"/>
          </p:cNvSpPr>
          <p:nvPr>
            <p:ph type="sldNum" sz="quarter" idx="12"/>
          </p:nvPr>
        </p:nvSpPr>
        <p:spPr/>
        <p:txBody>
          <a:bodyPr/>
          <a:lstStyle/>
          <a:p>
            <a:pPr>
              <a:defRPr/>
            </a:pPr>
            <a:fld id="{00EF2646-8CB9-48FD-929B-66E43124EF2D}"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2557827731"/>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CA0FF36-DB7F-416E-B8AA-FD671FCE2AA6}" type="datetimeFigureOut">
              <a:rPr lang="en-US" altLang="zh-TW" smtClean="0"/>
              <a:pPr>
                <a:defRPr/>
              </a:pPr>
              <a:t>26/9/2022</a:t>
            </a:fld>
            <a:endParaRPr lang="en-US" altLang="zh-TW" sz="1100">
              <a:solidFill>
                <a:schemeClr val="tx2"/>
              </a:solidFill>
            </a:endParaRPr>
          </a:p>
        </p:txBody>
      </p:sp>
      <p:sp>
        <p:nvSpPr>
          <p:cNvPr id="3" name="Footer Placeholder 2"/>
          <p:cNvSpPr>
            <a:spLocks noGrp="1"/>
          </p:cNvSpPr>
          <p:nvPr>
            <p:ph type="ftr" sz="quarter" idx="11"/>
          </p:nvPr>
        </p:nvSpPr>
        <p:spPr/>
        <p:txBody>
          <a:bodyPr/>
          <a:lstStyle/>
          <a:p>
            <a:pPr>
              <a:defRPr/>
            </a:pPr>
            <a:endParaRPr lang="en-US" altLang="zh-TW"/>
          </a:p>
        </p:txBody>
      </p:sp>
      <p:sp>
        <p:nvSpPr>
          <p:cNvPr id="4" name="Slide Number Placeholder 3"/>
          <p:cNvSpPr>
            <a:spLocks noGrp="1"/>
          </p:cNvSpPr>
          <p:nvPr>
            <p:ph type="sldNum" sz="quarter" idx="12"/>
          </p:nvPr>
        </p:nvSpPr>
        <p:spPr/>
        <p:txBody>
          <a:bodyPr/>
          <a:lstStyle/>
          <a:p>
            <a:pPr>
              <a:defRPr/>
            </a:pPr>
            <a:fld id="{BF6CBFA1-99ED-4057-9CDF-437E247287AF}"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1506737196"/>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pPr>
              <a:defRPr/>
            </a:pPr>
            <a:fld id="{2CA4196B-C412-4461-AB34-07458B653F95}" type="datetimeFigureOut">
              <a:rPr lang="en-US" altLang="zh-TW" smtClean="0"/>
              <a:pPr>
                <a:defRPr/>
              </a:pPr>
              <a:t>26/9/2022</a:t>
            </a:fld>
            <a:endParaRPr lang="en-US" altLang="zh-TW" sz="1100">
              <a:solidFill>
                <a:schemeClr val="tx2"/>
              </a:solidFill>
            </a:endParaRPr>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0B8BCD24-53D5-4493-A6C3-9B99EB3EB3FC}"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2244242557"/>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pPr>
              <a:defRPr/>
            </a:pPr>
            <a:fld id="{11FC958C-7A25-4124-8D6F-CC64B17E8C13}" type="datetimeFigureOut">
              <a:rPr lang="en-US" altLang="zh-TW" smtClean="0"/>
              <a:pPr>
                <a:defRPr/>
              </a:pPr>
              <a:t>26/9/2022</a:t>
            </a:fld>
            <a:endParaRPr lang="en-US" altLang="zh-TW" sz="1100">
              <a:solidFill>
                <a:schemeClr val="tx2"/>
              </a:solidFill>
            </a:endParaRPr>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pPr>
              <a:defRPr/>
            </a:pPr>
            <a:endParaRPr lang="en-US" altLang="zh-TW"/>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511E136D-3D17-4094-B19D-0BB2E299E686}"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410615418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pPr>
              <a:defRPr/>
            </a:pPr>
            <a:fld id="{11FC958C-7A25-4124-8D6F-CC64B17E8C13}" type="datetimeFigureOut">
              <a:rPr lang="en-US" altLang="zh-TW" smtClean="0"/>
              <a:pPr>
                <a:defRPr/>
              </a:pPr>
              <a:t>26/9/2022</a:t>
            </a:fld>
            <a:endParaRPr lang="en-US" altLang="zh-TW" sz="1100">
              <a:solidFill>
                <a:schemeClr val="tx2"/>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pPr>
              <a:defRPr/>
            </a:pPr>
            <a:endParaRPr lang="en-US" altLang="zh-TW"/>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pPr>
              <a:defRPr/>
            </a:pPr>
            <a:fld id="{511E136D-3D17-4094-B19D-0BB2E299E686}"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3730883106"/>
      </p:ext>
    </p:extLst>
  </p:cSld>
  <p:clrMap bg1="lt1" tx1="dk1" bg2="lt2" tx2="dk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79" r:id="rId5"/>
    <p:sldLayoutId id="2147484380" r:id="rId6"/>
    <p:sldLayoutId id="2147484381" r:id="rId7"/>
    <p:sldLayoutId id="2147484382" r:id="rId8"/>
    <p:sldLayoutId id="2147484383" r:id="rId9"/>
    <p:sldLayoutId id="2147484384" r:id="rId10"/>
    <p:sldLayoutId id="2147484385" r:id="rId11"/>
  </p:sldLayoutIdLst>
  <p:transition>
    <p:fade thruBlk="1"/>
  </p:transition>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exam@eduhk.h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eduhk.hk/advis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628" y="770467"/>
            <a:ext cx="8086725" cy="3352800"/>
          </a:xfrm>
        </p:spPr>
        <p:txBody>
          <a:bodyPr/>
          <a:lstStyle/>
          <a:p>
            <a:pPr>
              <a:defRPr/>
            </a:pPr>
            <a:r>
              <a:rPr lang="en-US" altLang="zh-TW" sz="3200" dirty="0"/>
              <a:t>DegreeWorks 5</a:t>
            </a:r>
            <a:br>
              <a:rPr lang="en-US" altLang="zh-TW" sz="3200" dirty="0"/>
            </a:br>
            <a:r>
              <a:rPr lang="en-US" altLang="zh-TW" sz="3200" dirty="0"/>
              <a:t>Operation Guide</a:t>
            </a:r>
            <a:endParaRPr lang="zh-TW" altLang="en-US" sz="3200" dirty="0"/>
          </a:p>
        </p:txBody>
      </p:sp>
      <p:sp>
        <p:nvSpPr>
          <p:cNvPr id="9219" name="Subtitle 2"/>
          <p:cNvSpPr>
            <a:spLocks noGrp="1"/>
          </p:cNvSpPr>
          <p:nvPr>
            <p:ph type="subTitle" idx="1"/>
          </p:nvPr>
        </p:nvSpPr>
        <p:spPr/>
        <p:txBody>
          <a:bodyPr>
            <a:normAutofit/>
          </a:bodyPr>
          <a:lstStyle/>
          <a:p>
            <a:pPr marR="0" eaLnBrk="1" hangingPunct="1"/>
            <a:r>
              <a:rPr lang="en-US" altLang="zh-TW" dirty="0">
                <a:effectLst>
                  <a:outerShdw blurRad="38100" dist="38100" dir="2700000" algn="tl">
                    <a:srgbClr val="000000">
                      <a:alpha val="43137"/>
                    </a:srgbClr>
                  </a:outerShdw>
                </a:effectLst>
              </a:rPr>
              <a:t>(Advisors</a:t>
            </a:r>
            <a:r>
              <a:rPr lang="en-US" altLang="zh-TW">
                <a:effectLst>
                  <a:outerShdw blurRad="38100" dist="38100" dir="2700000" algn="tl">
                    <a:srgbClr val="000000">
                      <a:alpha val="43137"/>
                    </a:srgbClr>
                  </a:outerShdw>
                </a:effectLst>
              </a:rPr>
              <a:t>/Administrators)</a:t>
            </a:r>
            <a:endParaRPr lang="en-US" altLang="zh-TW" dirty="0">
              <a:effectLst>
                <a:outerShdw blurRad="38100" dist="38100" dir="2700000" algn="tl">
                  <a:srgbClr val="000000">
                    <a:alpha val="43137"/>
                  </a:srgbClr>
                </a:outerShdw>
              </a:effectLst>
            </a:endParaRPr>
          </a:p>
          <a:p>
            <a:pPr marR="0" eaLnBrk="1" hangingPunct="1"/>
            <a:br>
              <a:rPr lang="en-US" altLang="zh-TW" sz="1800" dirty="0"/>
            </a:br>
            <a:endParaRPr lang="zh-TW" altLang="en-US" sz="1800" dirty="0"/>
          </a:p>
        </p:txBody>
      </p:sp>
      <p:sp>
        <p:nvSpPr>
          <p:cNvPr id="5" name="TextBox 4">
            <a:extLst>
              <a:ext uri="{FF2B5EF4-FFF2-40B4-BE49-F238E27FC236}">
                <a16:creationId xmlns:a16="http://schemas.microsoft.com/office/drawing/2014/main" id="{863CCF60-F706-4338-9E49-9FBB9CC1F8C2}"/>
              </a:ext>
            </a:extLst>
          </p:cNvPr>
          <p:cNvSpPr txBox="1"/>
          <p:nvPr/>
        </p:nvSpPr>
        <p:spPr>
          <a:xfrm>
            <a:off x="7243209" y="6087533"/>
            <a:ext cx="2592288" cy="523220"/>
          </a:xfrm>
          <a:prstGeom prst="rect">
            <a:avLst/>
          </a:prstGeom>
          <a:noFill/>
        </p:spPr>
        <p:txBody>
          <a:bodyPr wrap="square" rtlCol="0">
            <a:spAutoFit/>
          </a:bodyPr>
          <a:lstStyle/>
          <a:p>
            <a:r>
              <a:rPr lang="en-US" altLang="zh-TW" sz="1400" dirty="0"/>
              <a:t>OCIO</a:t>
            </a:r>
          </a:p>
          <a:p>
            <a:r>
              <a:rPr lang="en-US" altLang="zh-TW" sz="1400"/>
              <a:t>Oct </a:t>
            </a:r>
            <a:r>
              <a:rPr lang="en-US" altLang="zh-TW" sz="1400" dirty="0"/>
              <a:t>2022</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3B1A7A-2802-402E-A75E-9E0750DEF0F2}"/>
              </a:ext>
            </a:extLst>
          </p:cNvPr>
          <p:cNvPicPr>
            <a:picLocks noChangeAspect="1"/>
          </p:cNvPicPr>
          <p:nvPr/>
        </p:nvPicPr>
        <p:blipFill>
          <a:blip r:embed="rId2"/>
          <a:stretch>
            <a:fillRect/>
          </a:stretch>
        </p:blipFill>
        <p:spPr>
          <a:xfrm>
            <a:off x="1832415" y="1131247"/>
            <a:ext cx="6844041" cy="5713173"/>
          </a:xfrm>
          <a:prstGeom prst="rect">
            <a:avLst/>
          </a:prstGeom>
        </p:spPr>
      </p:pic>
      <p:sp>
        <p:nvSpPr>
          <p:cNvPr id="10" name="Rectangle 9"/>
          <p:cNvSpPr/>
          <p:nvPr/>
        </p:nvSpPr>
        <p:spPr>
          <a:xfrm>
            <a:off x="408228" y="827420"/>
            <a:ext cx="8124212" cy="369332"/>
          </a:xfrm>
          <a:prstGeom prst="rect">
            <a:avLst/>
          </a:prstGeom>
        </p:spPr>
        <p:txBody>
          <a:bodyPr wrap="square">
            <a:spAutoFit/>
          </a:bodyPr>
          <a:lstStyle/>
          <a:p>
            <a:pPr lvl="0">
              <a:buClr>
                <a:srgbClr val="2DA2BF"/>
              </a:buClr>
            </a:pPr>
            <a:r>
              <a:rPr lang="en-US" altLang="zh-TW" dirty="0">
                <a:solidFill>
                  <a:prstClr val="black"/>
                </a:solidFill>
                <a:latin typeface="+mn-lt"/>
              </a:rPr>
              <a:t>DegreeWorks pre-loads your list of advisees.  </a:t>
            </a:r>
            <a:endParaRPr lang="zh-TW" altLang="en-US" dirty="0">
              <a:solidFill>
                <a:prstClr val="black"/>
              </a:solidFill>
              <a:latin typeface="+mn-lt"/>
            </a:endParaRPr>
          </a:p>
        </p:txBody>
      </p:sp>
      <p:sp>
        <p:nvSpPr>
          <p:cNvPr id="12" name="Rectangle 11"/>
          <p:cNvSpPr/>
          <p:nvPr/>
        </p:nvSpPr>
        <p:spPr>
          <a:xfrm>
            <a:off x="2411760" y="1371283"/>
            <a:ext cx="1293289" cy="12656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3" name="Straight Arrow Connector 12"/>
          <p:cNvCxnSpPr>
            <a:cxnSpLocks/>
          </p:cNvCxnSpPr>
          <p:nvPr/>
        </p:nvCxnSpPr>
        <p:spPr>
          <a:xfrm flipH="1" flipV="1">
            <a:off x="3705049" y="2021519"/>
            <a:ext cx="285178" cy="2211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3978652" y="2132081"/>
            <a:ext cx="2811166" cy="338554"/>
          </a:xfrm>
          <a:prstGeom prst="rect">
            <a:avLst/>
          </a:prstGeom>
          <a:solidFill>
            <a:schemeClr val="bg1"/>
          </a:solidFill>
          <a:ln w="9525">
            <a:noFill/>
            <a:miter lim="800000"/>
            <a:headEnd/>
            <a:tailEnd/>
          </a:ln>
        </p:spPr>
        <p:txBody>
          <a:bodyPr wrap="square">
            <a:spAutoFit/>
          </a:bodyPr>
          <a:lstStyle/>
          <a:p>
            <a:r>
              <a:rPr lang="en-US" altLang="zh-TW" sz="1600" dirty="0">
                <a:solidFill>
                  <a:srgbClr val="FF0000"/>
                </a:solidFill>
              </a:rPr>
              <a:t>Click the pull-down menu</a:t>
            </a:r>
            <a:endParaRPr lang="zh-TW" altLang="en-US" sz="1600" dirty="0">
              <a:solidFill>
                <a:srgbClr val="FF0000"/>
              </a:solidFill>
            </a:endParaRPr>
          </a:p>
        </p:txBody>
      </p:sp>
      <p:sp>
        <p:nvSpPr>
          <p:cNvPr id="18" name="Title 2"/>
          <p:cNvSpPr>
            <a:spLocks noGrp="1"/>
          </p:cNvSpPr>
          <p:nvPr>
            <p:ph type="title"/>
          </p:nvPr>
        </p:nvSpPr>
        <p:spPr>
          <a:xfrm>
            <a:off x="446856" y="274638"/>
            <a:ext cx="8229600" cy="562074"/>
          </a:xfrm>
        </p:spPr>
        <p:txBody>
          <a:bodyPr anchor="t">
            <a:normAutofit/>
          </a:bodyPr>
          <a:lstStyle/>
          <a:p>
            <a:pPr eaLnBrk="1" fontAlgn="auto" hangingPunct="1">
              <a:spcAft>
                <a:spcPts val="0"/>
              </a:spcAft>
              <a:defRPr/>
            </a:pPr>
            <a:r>
              <a:rPr lang="en-US" altLang="zh-TW" sz="2800" dirty="0"/>
              <a:t>Degree Audit (academic advisors) </a:t>
            </a:r>
            <a:endParaRPr lang="zh-TW" altLang="en-US" sz="28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42918"/>
            <a:ext cx="8229600" cy="1214446"/>
          </a:xfrm>
        </p:spPr>
        <p:txBody>
          <a:bodyPr>
            <a:normAutofit fontScale="90000"/>
          </a:bodyPr>
          <a:lstStyle/>
          <a:p>
            <a:pPr marL="365760" indent="-256032" eaLnBrk="1" fontAlgn="auto" hangingPunct="1">
              <a:spcAft>
                <a:spcPts val="0"/>
              </a:spcAft>
              <a:defRPr/>
            </a:pPr>
            <a:r>
              <a:rPr lang="en-US" altLang="zh-TW" sz="4400" dirty="0"/>
              <a:t>Features of DegreeWorks – Degree Audit Reports</a:t>
            </a:r>
            <a:br>
              <a:rPr lang="en-US" altLang="zh-TW" sz="4400" dirty="0"/>
            </a:br>
            <a:endParaRPr lang="zh-TW" altLang="en-US" dirty="0"/>
          </a:p>
        </p:txBody>
      </p:sp>
      <p:sp>
        <p:nvSpPr>
          <p:cNvPr id="2" name="Content Placeholder 1"/>
          <p:cNvSpPr>
            <a:spLocks noGrp="1"/>
          </p:cNvSpPr>
          <p:nvPr>
            <p:ph idx="1"/>
          </p:nvPr>
        </p:nvSpPr>
        <p:spPr>
          <a:xfrm>
            <a:off x="457200" y="2000250"/>
            <a:ext cx="8229600" cy="4006850"/>
          </a:xfrm>
        </p:spPr>
        <p:txBody>
          <a:bodyPr/>
          <a:lstStyle/>
          <a:p>
            <a:pPr marL="626110" indent="0" eaLnBrk="1" fontAlgn="auto" hangingPunct="1">
              <a:spcAft>
                <a:spcPts val="0"/>
              </a:spcAft>
              <a:buNone/>
              <a:defRPr/>
            </a:pPr>
            <a:r>
              <a:rPr lang="en-US" altLang="zh-TW" sz="3200" b="1" dirty="0">
                <a:solidFill>
                  <a:schemeClr val="tx2"/>
                </a:solidFill>
                <a:latin typeface="+mj-lt"/>
                <a:ea typeface="+mj-ea"/>
                <a:cs typeface="+mj-cs"/>
              </a:rPr>
              <a:t>Format: Student View (default)</a:t>
            </a:r>
          </a:p>
          <a:p>
            <a:pPr marL="626110" indent="0">
              <a:buNone/>
              <a:defRPr/>
            </a:pPr>
            <a:r>
              <a:rPr lang="en-US" dirty="0"/>
              <a:t>Student View allows advisors and students to quickly and easily identify which requirements have been satisfied, and which requirements are outstanding.  The requirements are displayed in blocks.</a:t>
            </a:r>
          </a:p>
          <a:p>
            <a:pPr marL="717550" eaLnBrk="1" fontAlgn="auto" hangingPunct="1">
              <a:spcAft>
                <a:spcPts val="0"/>
              </a:spcAft>
              <a:defRPr/>
            </a:pPr>
            <a:endParaRPr lang="en-US" dirty="0"/>
          </a:p>
          <a:p>
            <a:pPr marL="717550" eaLnBrk="1" fontAlgn="auto" hangingPunct="1">
              <a:spcAft>
                <a:spcPts val="0"/>
              </a:spcAft>
              <a:defRPr/>
            </a:pPr>
            <a:endParaRPr lang="zh-TW" altLang="en-US" sz="3800" b="1" dirty="0">
              <a:solidFill>
                <a:schemeClr val="tx2"/>
              </a:solidFill>
              <a:latin typeface="+mj-lt"/>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linds(horizontal)">
                                      <p:cBhvr>
                                        <p:cTn id="10" dur="500"/>
                                        <p:tgtEl>
                                          <p:spTgt spid="2">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linds(horizontal)">
                                      <p:cBhvr>
                                        <p:cTn id="1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36A801-6DF4-4D34-B3A7-E91278711C28}"/>
              </a:ext>
            </a:extLst>
          </p:cNvPr>
          <p:cNvPicPr>
            <a:picLocks noChangeAspect="1"/>
          </p:cNvPicPr>
          <p:nvPr/>
        </p:nvPicPr>
        <p:blipFill>
          <a:blip r:embed="rId3"/>
          <a:stretch>
            <a:fillRect/>
          </a:stretch>
        </p:blipFill>
        <p:spPr>
          <a:xfrm>
            <a:off x="700935" y="0"/>
            <a:ext cx="7799585" cy="6858000"/>
          </a:xfrm>
          <a:prstGeom prst="rect">
            <a:avLst/>
          </a:prstGeom>
        </p:spPr>
      </p:pic>
      <p:sp>
        <p:nvSpPr>
          <p:cNvPr id="5" name="Rectangle 4"/>
          <p:cNvSpPr/>
          <p:nvPr/>
        </p:nvSpPr>
        <p:spPr>
          <a:xfrm>
            <a:off x="1691680" y="1155885"/>
            <a:ext cx="6815686" cy="186392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7" name="Straight Arrow Connector 6"/>
          <p:cNvCxnSpPr>
            <a:cxnSpLocks/>
          </p:cNvCxnSpPr>
          <p:nvPr/>
        </p:nvCxnSpPr>
        <p:spPr>
          <a:xfrm flipH="1">
            <a:off x="6428832" y="771860"/>
            <a:ext cx="360040" cy="365014"/>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6156176" y="472380"/>
            <a:ext cx="2071687" cy="338138"/>
          </a:xfrm>
          <a:prstGeom prst="rect">
            <a:avLst/>
          </a:prstGeom>
          <a:solidFill>
            <a:schemeClr val="bg1"/>
          </a:solidFill>
          <a:ln w="9525">
            <a:noFill/>
            <a:miter lim="800000"/>
            <a:headEnd/>
            <a:tailEnd/>
          </a:ln>
        </p:spPr>
        <p:txBody>
          <a:bodyPr>
            <a:spAutoFit/>
          </a:bodyPr>
          <a:lstStyle/>
          <a:p>
            <a:r>
              <a:rPr lang="en-US" altLang="zh-TW" sz="1600" dirty="0">
                <a:solidFill>
                  <a:srgbClr val="FF0000"/>
                </a:solidFill>
              </a:rPr>
              <a:t>Student Information</a:t>
            </a:r>
            <a:endParaRPr lang="zh-TW" altLang="en-US" sz="1600" dirty="0">
              <a:solidFill>
                <a:srgbClr val="FF0000"/>
              </a:solidFill>
            </a:endParaRPr>
          </a:p>
        </p:txBody>
      </p:sp>
      <p:sp>
        <p:nvSpPr>
          <p:cNvPr id="16" name="Rectangle 15"/>
          <p:cNvSpPr/>
          <p:nvPr/>
        </p:nvSpPr>
        <p:spPr>
          <a:xfrm>
            <a:off x="1691680" y="3057160"/>
            <a:ext cx="6815686" cy="286911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7" name="Straight Arrow Connector 16"/>
          <p:cNvCxnSpPr>
            <a:cxnSpLocks/>
          </p:cNvCxnSpPr>
          <p:nvPr/>
        </p:nvCxnSpPr>
        <p:spPr>
          <a:xfrm flipH="1">
            <a:off x="5561293" y="2732644"/>
            <a:ext cx="885925" cy="301509"/>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6418543" y="2333302"/>
            <a:ext cx="2071687" cy="584200"/>
          </a:xfrm>
          <a:prstGeom prst="rect">
            <a:avLst/>
          </a:prstGeom>
          <a:solidFill>
            <a:schemeClr val="bg1"/>
          </a:solidFill>
          <a:ln w="9525">
            <a:noFill/>
            <a:miter lim="800000"/>
            <a:headEnd/>
            <a:tailEnd/>
          </a:ln>
        </p:spPr>
        <p:txBody>
          <a:bodyPr>
            <a:spAutoFit/>
          </a:bodyPr>
          <a:lstStyle/>
          <a:p>
            <a:r>
              <a:rPr lang="en-US" altLang="zh-TW" sz="1600" dirty="0">
                <a:solidFill>
                  <a:srgbClr val="FF0000"/>
                </a:solidFill>
              </a:rPr>
              <a:t>Programme requirement block</a:t>
            </a:r>
            <a:endParaRPr lang="zh-TW" altLang="en-US" sz="1600" dirty="0">
              <a:solidFill>
                <a:srgbClr val="FF0000"/>
              </a:solidFill>
            </a:endParaRPr>
          </a:p>
        </p:txBody>
      </p:sp>
      <p:sp>
        <p:nvSpPr>
          <p:cNvPr id="21" name="Rectangle 20"/>
          <p:cNvSpPr/>
          <p:nvPr/>
        </p:nvSpPr>
        <p:spPr>
          <a:xfrm flipH="1">
            <a:off x="1793235" y="3365174"/>
            <a:ext cx="212525" cy="30187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23" name="Straight Arrow Connector 22"/>
          <p:cNvCxnSpPr>
            <a:cxnSpLocks/>
          </p:cNvCxnSpPr>
          <p:nvPr/>
        </p:nvCxnSpPr>
        <p:spPr>
          <a:xfrm flipV="1">
            <a:off x="2005761" y="2937180"/>
            <a:ext cx="559306" cy="573391"/>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4" cstate="print"/>
          <a:srcRect l="12376" t="52486" r="85771" b="45297"/>
          <a:stretch>
            <a:fillRect/>
          </a:stretch>
        </p:blipFill>
        <p:spPr bwMode="auto">
          <a:xfrm>
            <a:off x="2565067" y="2753537"/>
            <a:ext cx="285750" cy="285750"/>
          </a:xfrm>
          <a:prstGeom prst="rect">
            <a:avLst/>
          </a:prstGeom>
          <a:noFill/>
          <a:ln w="9525">
            <a:noFill/>
            <a:miter lim="800000"/>
            <a:headEnd/>
            <a:tailEnd/>
          </a:ln>
        </p:spPr>
      </p:pic>
      <p:sp>
        <p:nvSpPr>
          <p:cNvPr id="26" name="TextBox 25"/>
          <p:cNvSpPr txBox="1">
            <a:spLocks noChangeArrowheads="1"/>
          </p:cNvSpPr>
          <p:nvPr/>
        </p:nvSpPr>
        <p:spPr bwMode="auto">
          <a:xfrm>
            <a:off x="2850817" y="2763062"/>
            <a:ext cx="857250" cy="276225"/>
          </a:xfrm>
          <a:prstGeom prst="rect">
            <a:avLst/>
          </a:prstGeom>
          <a:solidFill>
            <a:schemeClr val="bg1"/>
          </a:solidFill>
          <a:ln w="9525">
            <a:noFill/>
            <a:miter lim="800000"/>
            <a:headEnd/>
            <a:tailEnd/>
          </a:ln>
        </p:spPr>
        <p:txBody>
          <a:bodyPr>
            <a:spAutoFit/>
          </a:bodyPr>
          <a:lstStyle/>
          <a:p>
            <a:r>
              <a:rPr lang="en-US" altLang="zh-TW" sz="1200" dirty="0">
                <a:solidFill>
                  <a:srgbClr val="FF0000"/>
                </a:solidFill>
              </a:rPr>
              <a:t>Complete</a:t>
            </a:r>
            <a:endParaRPr lang="zh-TW" altLang="en-US" sz="1200" dirty="0">
              <a:solidFill>
                <a:srgbClr val="FF0000"/>
              </a:solidFill>
            </a:endParaRPr>
          </a:p>
        </p:txBody>
      </p:sp>
      <p:sp>
        <p:nvSpPr>
          <p:cNvPr id="27" name="Rectangle 26"/>
          <p:cNvSpPr/>
          <p:nvPr/>
        </p:nvSpPr>
        <p:spPr>
          <a:xfrm>
            <a:off x="1793236" y="4597538"/>
            <a:ext cx="253870" cy="20356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28" name="Straight Arrow Connector 27"/>
          <p:cNvCxnSpPr>
            <a:cxnSpLocks/>
          </p:cNvCxnSpPr>
          <p:nvPr/>
        </p:nvCxnSpPr>
        <p:spPr>
          <a:xfrm flipV="1">
            <a:off x="2047105" y="4208352"/>
            <a:ext cx="627420" cy="428587"/>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flipV="1">
            <a:off x="1793235" y="3884520"/>
            <a:ext cx="212525" cy="20356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32" name="Straight Arrow Connector 31"/>
          <p:cNvCxnSpPr>
            <a:cxnSpLocks/>
          </p:cNvCxnSpPr>
          <p:nvPr/>
        </p:nvCxnSpPr>
        <p:spPr>
          <a:xfrm flipV="1">
            <a:off x="2048723" y="3584028"/>
            <a:ext cx="559306" cy="36004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691679" y="5949280"/>
            <a:ext cx="6767131" cy="79208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36" name="Straight Arrow Connector 35"/>
          <p:cNvCxnSpPr>
            <a:cxnSpLocks/>
          </p:cNvCxnSpPr>
          <p:nvPr/>
        </p:nvCxnSpPr>
        <p:spPr>
          <a:xfrm flipH="1">
            <a:off x="5652120" y="5412095"/>
            <a:ext cx="608354" cy="537184"/>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a:spLocks noChangeArrowheads="1"/>
          </p:cNvSpPr>
          <p:nvPr/>
        </p:nvSpPr>
        <p:spPr bwMode="auto">
          <a:xfrm>
            <a:off x="6259959" y="4989430"/>
            <a:ext cx="2071687" cy="338137"/>
          </a:xfrm>
          <a:prstGeom prst="rect">
            <a:avLst/>
          </a:prstGeom>
          <a:solidFill>
            <a:schemeClr val="bg1"/>
          </a:solidFill>
          <a:ln w="9525">
            <a:noFill/>
            <a:miter lim="800000"/>
            <a:headEnd/>
            <a:tailEnd/>
          </a:ln>
        </p:spPr>
        <p:txBody>
          <a:bodyPr>
            <a:spAutoFit/>
          </a:bodyPr>
          <a:lstStyle/>
          <a:p>
            <a:r>
              <a:rPr lang="en-US" altLang="zh-TW" sz="1600" dirty="0">
                <a:solidFill>
                  <a:srgbClr val="FF0000"/>
                </a:solidFill>
              </a:rPr>
              <a:t>Study Area blocks</a:t>
            </a:r>
            <a:endParaRPr lang="zh-TW" altLang="en-US" sz="1600" dirty="0">
              <a:solidFill>
                <a:srgbClr val="FF0000"/>
              </a:solidFill>
            </a:endParaRPr>
          </a:p>
        </p:txBody>
      </p:sp>
      <p:sp>
        <p:nvSpPr>
          <p:cNvPr id="12" name="Rectangle 11"/>
          <p:cNvSpPr/>
          <p:nvPr/>
        </p:nvSpPr>
        <p:spPr>
          <a:xfrm>
            <a:off x="1691678" y="661629"/>
            <a:ext cx="1268597" cy="36004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4" name="Straight Arrow Connector 13"/>
          <p:cNvCxnSpPr>
            <a:cxnSpLocks/>
          </p:cNvCxnSpPr>
          <p:nvPr/>
        </p:nvCxnSpPr>
        <p:spPr>
          <a:xfrm flipH="1">
            <a:off x="2960275" y="605615"/>
            <a:ext cx="957265" cy="56014"/>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3851078" y="353984"/>
            <a:ext cx="2071688" cy="523875"/>
          </a:xfrm>
          <a:prstGeom prst="rect">
            <a:avLst/>
          </a:prstGeom>
          <a:solidFill>
            <a:schemeClr val="bg1"/>
          </a:solidFill>
          <a:ln w="9525">
            <a:noFill/>
            <a:miter lim="800000"/>
            <a:headEnd/>
            <a:tailEnd/>
          </a:ln>
        </p:spPr>
        <p:txBody>
          <a:bodyPr>
            <a:spAutoFit/>
          </a:bodyPr>
          <a:lstStyle/>
          <a:p>
            <a:r>
              <a:rPr lang="en-US" altLang="zh-TW" sz="1400" dirty="0">
                <a:solidFill>
                  <a:srgbClr val="FF0000"/>
                </a:solidFill>
              </a:rPr>
              <a:t>Format: Student View (default)</a:t>
            </a:r>
            <a:endParaRPr lang="zh-TW" altLang="en-US" sz="1400" dirty="0">
              <a:solidFill>
                <a:srgbClr val="FF0000"/>
              </a:solidFill>
            </a:endParaRPr>
          </a:p>
        </p:txBody>
      </p:sp>
      <p:sp>
        <p:nvSpPr>
          <p:cNvPr id="38" name="Rectangle 37">
            <a:extLst>
              <a:ext uri="{FF2B5EF4-FFF2-40B4-BE49-F238E27FC236}">
                <a16:creationId xmlns:a16="http://schemas.microsoft.com/office/drawing/2014/main" id="{BA0D2085-70D9-4DE7-A3CB-859BBC2616F9}"/>
              </a:ext>
            </a:extLst>
          </p:cNvPr>
          <p:cNvSpPr/>
          <p:nvPr/>
        </p:nvSpPr>
        <p:spPr>
          <a:xfrm>
            <a:off x="636634" y="1223009"/>
            <a:ext cx="1156599" cy="221814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39" name="Straight Arrow Connector 38">
            <a:extLst>
              <a:ext uri="{FF2B5EF4-FFF2-40B4-BE49-F238E27FC236}">
                <a16:creationId xmlns:a16="http://schemas.microsoft.com/office/drawing/2014/main" id="{199A2665-9831-440A-9034-5AA2792BEF85}"/>
              </a:ext>
            </a:extLst>
          </p:cNvPr>
          <p:cNvCxnSpPr>
            <a:cxnSpLocks/>
          </p:cNvCxnSpPr>
          <p:nvPr/>
        </p:nvCxnSpPr>
        <p:spPr>
          <a:xfrm flipV="1">
            <a:off x="997591" y="3441153"/>
            <a:ext cx="136406" cy="75094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B9A8D49-06A7-43D4-AC43-82BE7705D38D}"/>
              </a:ext>
            </a:extLst>
          </p:cNvPr>
          <p:cNvSpPr txBox="1">
            <a:spLocks noChangeArrowheads="1"/>
          </p:cNvSpPr>
          <p:nvPr/>
        </p:nvSpPr>
        <p:spPr bwMode="auto">
          <a:xfrm>
            <a:off x="636634" y="4152987"/>
            <a:ext cx="957265" cy="338554"/>
          </a:xfrm>
          <a:prstGeom prst="rect">
            <a:avLst/>
          </a:prstGeom>
          <a:solidFill>
            <a:schemeClr val="bg1"/>
          </a:solidFill>
          <a:ln w="9525">
            <a:noFill/>
            <a:miter lim="800000"/>
            <a:headEnd/>
            <a:tailEnd/>
          </a:ln>
        </p:spPr>
        <p:txBody>
          <a:bodyPr wrap="square">
            <a:spAutoFit/>
          </a:bodyPr>
          <a:lstStyle/>
          <a:p>
            <a:r>
              <a:rPr lang="en-US" altLang="zh-TW" sz="1600" dirty="0">
                <a:solidFill>
                  <a:srgbClr val="FF0000"/>
                </a:solidFill>
              </a:rPr>
              <a:t>Legend</a:t>
            </a:r>
            <a:endParaRPr lang="zh-TW" altLang="en-US" sz="1600" dirty="0">
              <a:solidFill>
                <a:srgbClr val="FF0000"/>
              </a:solidFill>
            </a:endParaRPr>
          </a:p>
        </p:txBody>
      </p:sp>
      <p:grpSp>
        <p:nvGrpSpPr>
          <p:cNvPr id="6" name="Group 5">
            <a:extLst>
              <a:ext uri="{FF2B5EF4-FFF2-40B4-BE49-F238E27FC236}">
                <a16:creationId xmlns:a16="http://schemas.microsoft.com/office/drawing/2014/main" id="{1519F9C3-2246-4F1F-A22C-0F9E1FC7DA15}"/>
              </a:ext>
            </a:extLst>
          </p:cNvPr>
          <p:cNvGrpSpPr/>
          <p:nvPr/>
        </p:nvGrpSpPr>
        <p:grpSpPr>
          <a:xfrm>
            <a:off x="2674525" y="4038879"/>
            <a:ext cx="1420490" cy="276225"/>
            <a:chOff x="2619852" y="4053981"/>
            <a:chExt cx="1420490" cy="276225"/>
          </a:xfrm>
        </p:grpSpPr>
        <p:sp>
          <p:nvSpPr>
            <p:cNvPr id="29" name="TextBox 28"/>
            <p:cNvSpPr txBox="1">
              <a:spLocks noChangeArrowheads="1"/>
            </p:cNvSpPr>
            <p:nvPr/>
          </p:nvSpPr>
          <p:spPr bwMode="auto">
            <a:xfrm>
              <a:off x="2897342" y="4053981"/>
              <a:ext cx="1143000" cy="276225"/>
            </a:xfrm>
            <a:prstGeom prst="rect">
              <a:avLst/>
            </a:prstGeom>
            <a:solidFill>
              <a:schemeClr val="bg1"/>
            </a:solidFill>
            <a:ln w="9525">
              <a:noFill/>
              <a:miter lim="800000"/>
              <a:headEnd/>
              <a:tailEnd/>
            </a:ln>
          </p:spPr>
          <p:txBody>
            <a:bodyPr>
              <a:spAutoFit/>
            </a:bodyPr>
            <a:lstStyle/>
            <a:p>
              <a:r>
                <a:rPr lang="en-US" altLang="zh-TW" sz="1200" dirty="0">
                  <a:solidFill>
                    <a:srgbClr val="FF0000"/>
                  </a:solidFill>
                </a:rPr>
                <a:t>Not complete</a:t>
              </a:r>
              <a:endParaRPr lang="zh-TW" altLang="en-US" sz="1200" dirty="0">
                <a:solidFill>
                  <a:srgbClr val="FF0000"/>
                </a:solidFill>
              </a:endParaRPr>
            </a:p>
          </p:txBody>
        </p:sp>
        <p:pic>
          <p:nvPicPr>
            <p:cNvPr id="4" name="Picture 3">
              <a:extLst>
                <a:ext uri="{FF2B5EF4-FFF2-40B4-BE49-F238E27FC236}">
                  <a16:creationId xmlns:a16="http://schemas.microsoft.com/office/drawing/2014/main" id="{49B3FDB9-B623-42C9-9C36-20ED3EF8FF92}"/>
                </a:ext>
              </a:extLst>
            </p:cNvPr>
            <p:cNvPicPr>
              <a:picLocks noChangeAspect="1"/>
            </p:cNvPicPr>
            <p:nvPr/>
          </p:nvPicPr>
          <p:blipFill>
            <a:blip r:embed="rId5"/>
            <a:stretch>
              <a:fillRect/>
            </a:stretch>
          </p:blipFill>
          <p:spPr>
            <a:xfrm>
              <a:off x="2619852" y="4055959"/>
              <a:ext cx="281864" cy="274247"/>
            </a:xfrm>
            <a:prstGeom prst="rect">
              <a:avLst/>
            </a:prstGeom>
          </p:spPr>
        </p:pic>
      </p:grpSp>
      <p:grpSp>
        <p:nvGrpSpPr>
          <p:cNvPr id="10" name="Group 9">
            <a:extLst>
              <a:ext uri="{FF2B5EF4-FFF2-40B4-BE49-F238E27FC236}">
                <a16:creationId xmlns:a16="http://schemas.microsoft.com/office/drawing/2014/main" id="{41B1767E-4B63-4BCE-93F3-AB0BF0A0FF70}"/>
              </a:ext>
            </a:extLst>
          </p:cNvPr>
          <p:cNvGrpSpPr/>
          <p:nvPr/>
        </p:nvGrpSpPr>
        <p:grpSpPr>
          <a:xfrm>
            <a:off x="2712418" y="3428916"/>
            <a:ext cx="1355526" cy="289168"/>
            <a:chOff x="2712418" y="3428916"/>
            <a:chExt cx="1355526" cy="289168"/>
          </a:xfrm>
        </p:grpSpPr>
        <p:sp>
          <p:nvSpPr>
            <p:cNvPr id="33" name="TextBox 32"/>
            <p:cNvSpPr txBox="1">
              <a:spLocks noChangeArrowheads="1"/>
            </p:cNvSpPr>
            <p:nvPr/>
          </p:nvSpPr>
          <p:spPr bwMode="auto">
            <a:xfrm>
              <a:off x="2924944" y="3434903"/>
              <a:ext cx="1143000" cy="276225"/>
            </a:xfrm>
            <a:prstGeom prst="rect">
              <a:avLst/>
            </a:prstGeom>
            <a:solidFill>
              <a:schemeClr val="bg1"/>
            </a:solidFill>
            <a:ln w="9525">
              <a:noFill/>
              <a:miter lim="800000"/>
              <a:headEnd/>
              <a:tailEnd/>
            </a:ln>
          </p:spPr>
          <p:txBody>
            <a:bodyPr>
              <a:spAutoFit/>
            </a:bodyPr>
            <a:lstStyle/>
            <a:p>
              <a:r>
                <a:rPr lang="en-US" altLang="zh-TW" sz="1200" dirty="0">
                  <a:solidFill>
                    <a:srgbClr val="FF0000"/>
                  </a:solidFill>
                </a:rPr>
                <a:t>In-Progress</a:t>
              </a:r>
              <a:endParaRPr lang="zh-TW" altLang="en-US" sz="1200" dirty="0">
                <a:solidFill>
                  <a:srgbClr val="FF0000"/>
                </a:solidFill>
              </a:endParaRPr>
            </a:p>
          </p:txBody>
        </p:sp>
        <p:pic>
          <p:nvPicPr>
            <p:cNvPr id="9" name="Picture 8">
              <a:extLst>
                <a:ext uri="{FF2B5EF4-FFF2-40B4-BE49-F238E27FC236}">
                  <a16:creationId xmlns:a16="http://schemas.microsoft.com/office/drawing/2014/main" id="{A763E8E7-00E1-4B2C-A3B7-D69EF9749A69}"/>
                </a:ext>
              </a:extLst>
            </p:cNvPr>
            <p:cNvPicPr>
              <a:picLocks noChangeAspect="1"/>
            </p:cNvPicPr>
            <p:nvPr/>
          </p:nvPicPr>
          <p:blipFill>
            <a:blip r:embed="rId6"/>
            <a:stretch>
              <a:fillRect/>
            </a:stretch>
          </p:blipFill>
          <p:spPr>
            <a:xfrm>
              <a:off x="2712418" y="3428916"/>
              <a:ext cx="247858" cy="289168"/>
            </a:xfrm>
            <a:prstGeom prst="rect">
              <a:avLst/>
            </a:prstGeom>
          </p:spPr>
        </p:pic>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par>
                                <p:cTn id="22" presetID="3" presetClass="exit" presetSubtype="10" fill="hold" grpId="1" nodeType="withEffect">
                                  <p:stCondLst>
                                    <p:cond delay="0"/>
                                  </p:stCondLst>
                                  <p:childTnLst>
                                    <p:animEffect transition="out" filter="blinds(horizontal)">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childTnLst>
                          </p:cTn>
                        </p:par>
                        <p:par>
                          <p:cTn id="25" fill="hold">
                            <p:stCondLst>
                              <p:cond delay="500"/>
                            </p:stCondLst>
                            <p:childTnLst>
                              <p:par>
                                <p:cTn id="26" presetID="4" presetClass="entr" presetSubtype="1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ox(in)">
                                      <p:cBhvr>
                                        <p:cTn id="28" dur="500"/>
                                        <p:tgtEl>
                                          <p:spTgt spid="5"/>
                                        </p:tgtEl>
                                      </p:cBhvr>
                                    </p:animEffect>
                                  </p:childTnLst>
                                </p:cTn>
                              </p:par>
                              <p:par>
                                <p:cTn id="29" presetID="4" presetClass="entr" presetSubtype="16"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ox(in)">
                                      <p:cBhvr>
                                        <p:cTn id="31" dur="500"/>
                                        <p:tgtEl>
                                          <p:spTgt spid="7"/>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i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grpId="1" nodeType="clickEffect">
                                  <p:stCondLst>
                                    <p:cond delay="0"/>
                                  </p:stCondLst>
                                  <p:childTnLst>
                                    <p:animEffect transition="out" filter="blinds(horizontal)">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par>
                                <p:cTn id="40" presetID="3" presetClass="exit" presetSubtype="10" fill="hold" nodeType="withEffect">
                                  <p:stCondLst>
                                    <p:cond delay="0"/>
                                  </p:stCondLst>
                                  <p:childTnLst>
                                    <p:animEffect transition="out" filter="blinds(horizontal)">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par>
                          <p:cTn id="46" fill="hold">
                            <p:stCondLst>
                              <p:cond delay="500"/>
                            </p:stCondLst>
                            <p:childTnLst>
                              <p:par>
                                <p:cTn id="47" presetID="3" presetClass="entr" presetSubtype="1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linds(horizontal)">
                                      <p:cBhvr>
                                        <p:cTn id="49" dur="500"/>
                                        <p:tgtEl>
                                          <p:spTgt spid="16"/>
                                        </p:tgtEl>
                                      </p:cBhvr>
                                    </p:animEffect>
                                  </p:childTnLst>
                                </p:cTn>
                              </p:par>
                              <p:par>
                                <p:cTn id="50" presetID="3" presetClass="entr" presetSubtype="1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linds(horizontal)">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1" nodeType="clickEffect">
                                  <p:stCondLst>
                                    <p:cond delay="0"/>
                                  </p:stCondLst>
                                  <p:childTnLst>
                                    <p:animEffect transition="out" filter="blinds(horizontal)">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par>
                                <p:cTn id="61" presetID="3" presetClass="exit" presetSubtype="10" fill="hold" nodeType="withEffect">
                                  <p:stCondLst>
                                    <p:cond delay="0"/>
                                  </p:stCondLst>
                                  <p:childTnLst>
                                    <p:animEffect transition="out" filter="blinds(horizontal)">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par>
                                <p:cTn id="64" presetID="3" presetClass="exit" presetSubtype="10" fill="hold" grpId="1" nodeType="withEffect">
                                  <p:stCondLst>
                                    <p:cond delay="0"/>
                                  </p:stCondLst>
                                  <p:childTnLst>
                                    <p:animEffect transition="out" filter="blinds(horizontal)">
                                      <p:cBhvr>
                                        <p:cTn id="65" dur="500"/>
                                        <p:tgtEl>
                                          <p:spTgt spid="18"/>
                                        </p:tgtEl>
                                      </p:cBhvr>
                                    </p:animEffect>
                                    <p:set>
                                      <p:cBhvr>
                                        <p:cTn id="66" dur="1" fill="hold">
                                          <p:stCondLst>
                                            <p:cond delay="499"/>
                                          </p:stCondLst>
                                        </p:cTn>
                                        <p:tgtEl>
                                          <p:spTgt spid="18"/>
                                        </p:tgtEl>
                                        <p:attrNameLst>
                                          <p:attrName>style.visibility</p:attrName>
                                        </p:attrNameLst>
                                      </p:cBhvr>
                                      <p:to>
                                        <p:strVal val="hidden"/>
                                      </p:to>
                                    </p:set>
                                  </p:childTnLst>
                                </p:cTn>
                              </p:par>
                            </p:childTnLst>
                          </p:cTn>
                        </p:par>
                        <p:par>
                          <p:cTn id="67" fill="hold">
                            <p:stCondLst>
                              <p:cond delay="500"/>
                            </p:stCondLst>
                            <p:childTnLst>
                              <p:par>
                                <p:cTn id="68" presetID="4"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box(in)">
                                      <p:cBhvr>
                                        <p:cTn id="70" dur="500"/>
                                        <p:tgtEl>
                                          <p:spTgt spid="21"/>
                                        </p:tgtEl>
                                      </p:cBhvr>
                                    </p:animEffect>
                                  </p:childTnLst>
                                </p:cTn>
                              </p:par>
                              <p:par>
                                <p:cTn id="71" presetID="4" presetClass="entr" presetSubtype="16"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box(in)">
                                      <p:cBhvr>
                                        <p:cTn id="73" dur="500"/>
                                        <p:tgtEl>
                                          <p:spTgt spid="23"/>
                                        </p:tgtEl>
                                      </p:cBhvr>
                                    </p:animEffect>
                                  </p:childTnLst>
                                </p:cTn>
                              </p:par>
                              <p:par>
                                <p:cTn id="74" presetID="4" presetClass="entr" presetSubtype="16"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box(in)">
                                      <p:cBhvr>
                                        <p:cTn id="76" dur="500"/>
                                        <p:tgtEl>
                                          <p:spTgt spid="25"/>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box(in)">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xit" presetSubtype="10" fill="hold" grpId="1" nodeType="clickEffect">
                                  <p:stCondLst>
                                    <p:cond delay="0"/>
                                  </p:stCondLst>
                                  <p:childTnLst>
                                    <p:animEffect transition="out" filter="blinds(horizontal)">
                                      <p:cBhvr>
                                        <p:cTn id="83" dur="500"/>
                                        <p:tgtEl>
                                          <p:spTgt spid="21"/>
                                        </p:tgtEl>
                                      </p:cBhvr>
                                    </p:animEffect>
                                    <p:set>
                                      <p:cBhvr>
                                        <p:cTn id="84" dur="1" fill="hold">
                                          <p:stCondLst>
                                            <p:cond delay="499"/>
                                          </p:stCondLst>
                                        </p:cTn>
                                        <p:tgtEl>
                                          <p:spTgt spid="21"/>
                                        </p:tgtEl>
                                        <p:attrNameLst>
                                          <p:attrName>style.visibility</p:attrName>
                                        </p:attrNameLst>
                                      </p:cBhvr>
                                      <p:to>
                                        <p:strVal val="hidden"/>
                                      </p:to>
                                    </p:set>
                                  </p:childTnLst>
                                </p:cTn>
                              </p:par>
                              <p:par>
                                <p:cTn id="85" presetID="3" presetClass="exit" presetSubtype="10" fill="hold" nodeType="withEffect">
                                  <p:stCondLst>
                                    <p:cond delay="0"/>
                                  </p:stCondLst>
                                  <p:childTnLst>
                                    <p:animEffect transition="out" filter="blinds(horizontal)">
                                      <p:cBhvr>
                                        <p:cTn id="86" dur="500"/>
                                        <p:tgtEl>
                                          <p:spTgt spid="23"/>
                                        </p:tgtEl>
                                      </p:cBhvr>
                                    </p:animEffect>
                                    <p:set>
                                      <p:cBhvr>
                                        <p:cTn id="87" dur="1" fill="hold">
                                          <p:stCondLst>
                                            <p:cond delay="499"/>
                                          </p:stCondLst>
                                        </p:cTn>
                                        <p:tgtEl>
                                          <p:spTgt spid="23"/>
                                        </p:tgtEl>
                                        <p:attrNameLst>
                                          <p:attrName>style.visibility</p:attrName>
                                        </p:attrNameLst>
                                      </p:cBhvr>
                                      <p:to>
                                        <p:strVal val="hidden"/>
                                      </p:to>
                                    </p:set>
                                  </p:childTnLst>
                                </p:cTn>
                              </p:par>
                              <p:par>
                                <p:cTn id="88" presetID="3" presetClass="exit" presetSubtype="10" fill="hold" nodeType="withEffect">
                                  <p:stCondLst>
                                    <p:cond delay="0"/>
                                  </p:stCondLst>
                                  <p:childTnLst>
                                    <p:animEffect transition="out" filter="blinds(horizontal)">
                                      <p:cBhvr>
                                        <p:cTn id="89" dur="500"/>
                                        <p:tgtEl>
                                          <p:spTgt spid="25"/>
                                        </p:tgtEl>
                                      </p:cBhvr>
                                    </p:animEffect>
                                    <p:set>
                                      <p:cBhvr>
                                        <p:cTn id="90" dur="1" fill="hold">
                                          <p:stCondLst>
                                            <p:cond delay="499"/>
                                          </p:stCondLst>
                                        </p:cTn>
                                        <p:tgtEl>
                                          <p:spTgt spid="25"/>
                                        </p:tgtEl>
                                        <p:attrNameLst>
                                          <p:attrName>style.visibility</p:attrName>
                                        </p:attrNameLst>
                                      </p:cBhvr>
                                      <p:to>
                                        <p:strVal val="hidden"/>
                                      </p:to>
                                    </p:set>
                                  </p:childTnLst>
                                </p:cTn>
                              </p:par>
                              <p:par>
                                <p:cTn id="91" presetID="3" presetClass="exit" presetSubtype="10" fill="hold" grpId="1" nodeType="withEffect">
                                  <p:stCondLst>
                                    <p:cond delay="0"/>
                                  </p:stCondLst>
                                  <p:childTnLst>
                                    <p:animEffect transition="out" filter="blinds(horizontal)">
                                      <p:cBhvr>
                                        <p:cTn id="92" dur="500"/>
                                        <p:tgtEl>
                                          <p:spTgt spid="26"/>
                                        </p:tgtEl>
                                      </p:cBhvr>
                                    </p:animEffect>
                                    <p:set>
                                      <p:cBhvr>
                                        <p:cTn id="93" dur="1" fill="hold">
                                          <p:stCondLst>
                                            <p:cond delay="499"/>
                                          </p:stCondLst>
                                        </p:cTn>
                                        <p:tgtEl>
                                          <p:spTgt spid="26"/>
                                        </p:tgtEl>
                                        <p:attrNameLst>
                                          <p:attrName>style.visibility</p:attrName>
                                        </p:attrNameLst>
                                      </p:cBhvr>
                                      <p:to>
                                        <p:strVal val="hidden"/>
                                      </p:to>
                                    </p:set>
                                  </p:childTnLst>
                                </p:cTn>
                              </p:par>
                            </p:childTnLst>
                          </p:cTn>
                        </p:par>
                        <p:par>
                          <p:cTn id="94" fill="hold">
                            <p:stCondLst>
                              <p:cond delay="500"/>
                            </p:stCondLst>
                            <p:childTnLst>
                              <p:par>
                                <p:cTn id="95" presetID="4" presetClass="entr" presetSubtype="16"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box(in)">
                                      <p:cBhvr>
                                        <p:cTn id="97" dur="500"/>
                                        <p:tgtEl>
                                          <p:spTgt spid="27"/>
                                        </p:tgtEl>
                                      </p:cBhvr>
                                    </p:animEffect>
                                  </p:childTnLst>
                                </p:cTn>
                              </p:par>
                              <p:par>
                                <p:cTn id="98" presetID="4" presetClass="entr" presetSubtype="16" fill="hold"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box(in)">
                                      <p:cBhvr>
                                        <p:cTn id="100" dur="500"/>
                                        <p:tgtEl>
                                          <p:spTgt spid="28"/>
                                        </p:tgtEl>
                                      </p:cBhvr>
                                    </p:animEffect>
                                  </p:childTnLst>
                                </p:cTn>
                              </p:par>
                              <p:par>
                                <p:cTn id="101" presetID="1" presetClass="entr" presetSubtype="0" fill="hold" nodeType="withEffect">
                                  <p:stCondLst>
                                    <p:cond delay="0"/>
                                  </p:stCondLst>
                                  <p:childTnLst>
                                    <p:set>
                                      <p:cBhvr>
                                        <p:cTn id="102" dur="1" fill="hold">
                                          <p:stCondLst>
                                            <p:cond delay="0"/>
                                          </p:stCondLst>
                                        </p:cTn>
                                        <p:tgtEl>
                                          <p:spTgt spid="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3" presetClass="exit" presetSubtype="10" fill="hold" grpId="1" nodeType="clickEffect">
                                  <p:stCondLst>
                                    <p:cond delay="0"/>
                                  </p:stCondLst>
                                  <p:childTnLst>
                                    <p:animEffect transition="out" filter="blinds(horizontal)">
                                      <p:cBhvr>
                                        <p:cTn id="106" dur="500"/>
                                        <p:tgtEl>
                                          <p:spTgt spid="27"/>
                                        </p:tgtEl>
                                      </p:cBhvr>
                                    </p:animEffect>
                                    <p:set>
                                      <p:cBhvr>
                                        <p:cTn id="107" dur="1" fill="hold">
                                          <p:stCondLst>
                                            <p:cond delay="499"/>
                                          </p:stCondLst>
                                        </p:cTn>
                                        <p:tgtEl>
                                          <p:spTgt spid="27"/>
                                        </p:tgtEl>
                                        <p:attrNameLst>
                                          <p:attrName>style.visibility</p:attrName>
                                        </p:attrNameLst>
                                      </p:cBhvr>
                                      <p:to>
                                        <p:strVal val="hidden"/>
                                      </p:to>
                                    </p:set>
                                  </p:childTnLst>
                                </p:cTn>
                              </p:par>
                              <p:par>
                                <p:cTn id="108" presetID="3" presetClass="exit" presetSubtype="10" fill="hold" nodeType="withEffect">
                                  <p:stCondLst>
                                    <p:cond delay="0"/>
                                  </p:stCondLst>
                                  <p:childTnLst>
                                    <p:animEffect transition="out" filter="blinds(horizontal)">
                                      <p:cBhvr>
                                        <p:cTn id="109" dur="500"/>
                                        <p:tgtEl>
                                          <p:spTgt spid="28"/>
                                        </p:tgtEl>
                                      </p:cBhvr>
                                    </p:animEffect>
                                    <p:set>
                                      <p:cBhvr>
                                        <p:cTn id="110" dur="1" fill="hold">
                                          <p:stCondLst>
                                            <p:cond delay="499"/>
                                          </p:stCondLst>
                                        </p:cTn>
                                        <p:tgtEl>
                                          <p:spTgt spid="28"/>
                                        </p:tgtEl>
                                        <p:attrNameLst>
                                          <p:attrName>style.visibility</p:attrName>
                                        </p:attrNameLst>
                                      </p:cBhvr>
                                      <p:to>
                                        <p:strVal val="hidden"/>
                                      </p:to>
                                    </p:set>
                                  </p:childTnLst>
                                </p:cTn>
                              </p:par>
                              <p:par>
                                <p:cTn id="111" presetID="3" presetClass="exit" presetSubtype="10" fill="hold" nodeType="withEffect">
                                  <p:stCondLst>
                                    <p:cond delay="0"/>
                                  </p:stCondLst>
                                  <p:childTnLst>
                                    <p:animEffect transition="out" filter="blinds(horizontal)">
                                      <p:cBhvr>
                                        <p:cTn id="112" dur="500"/>
                                        <p:tgtEl>
                                          <p:spTgt spid="6"/>
                                        </p:tgtEl>
                                      </p:cBhvr>
                                    </p:animEffect>
                                    <p:set>
                                      <p:cBhvr>
                                        <p:cTn id="113" dur="1" fill="hold">
                                          <p:stCondLst>
                                            <p:cond delay="499"/>
                                          </p:stCondLst>
                                        </p:cTn>
                                        <p:tgtEl>
                                          <p:spTgt spid="6"/>
                                        </p:tgtEl>
                                        <p:attrNameLst>
                                          <p:attrName>style.visibility</p:attrName>
                                        </p:attrNameLst>
                                      </p:cBhvr>
                                      <p:to>
                                        <p:strVal val="hidden"/>
                                      </p:to>
                                    </p:set>
                                  </p:childTnLst>
                                </p:cTn>
                              </p:par>
                            </p:childTnLst>
                          </p:cTn>
                        </p:par>
                        <p:par>
                          <p:cTn id="114" fill="hold">
                            <p:stCondLst>
                              <p:cond delay="500"/>
                            </p:stCondLst>
                            <p:childTnLst>
                              <p:par>
                                <p:cTn id="115" presetID="4" presetClass="entr" presetSubtype="16" fill="hold" grpId="0" nodeType="after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box(in)">
                                      <p:cBhvr>
                                        <p:cTn id="117" dur="500"/>
                                        <p:tgtEl>
                                          <p:spTgt spid="31"/>
                                        </p:tgtEl>
                                      </p:cBhvr>
                                    </p:animEffect>
                                  </p:childTnLst>
                                </p:cTn>
                              </p:par>
                              <p:par>
                                <p:cTn id="118" presetID="4"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box(in)">
                                      <p:cBhvr>
                                        <p:cTn id="120" dur="500"/>
                                        <p:tgtEl>
                                          <p:spTgt spid="32"/>
                                        </p:tgtEl>
                                      </p:cBhvr>
                                    </p:animEffect>
                                  </p:childTnLst>
                                </p:cTn>
                              </p:par>
                              <p:par>
                                <p:cTn id="121" presetID="3" presetClass="entr" presetSubtype="10" fill="hold" nodeType="with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blinds(horizontal)">
                                      <p:cBhvr>
                                        <p:cTn id="123" dur="500"/>
                                        <p:tgtEl>
                                          <p:spTgt spid="10"/>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xit" presetSubtype="10" fill="hold" grpId="1" nodeType="clickEffect">
                                  <p:stCondLst>
                                    <p:cond delay="0"/>
                                  </p:stCondLst>
                                  <p:childTnLst>
                                    <p:animEffect transition="out" filter="blinds(horizontal)">
                                      <p:cBhvr>
                                        <p:cTn id="127" dur="500"/>
                                        <p:tgtEl>
                                          <p:spTgt spid="31"/>
                                        </p:tgtEl>
                                      </p:cBhvr>
                                    </p:animEffect>
                                    <p:set>
                                      <p:cBhvr>
                                        <p:cTn id="128" dur="1" fill="hold">
                                          <p:stCondLst>
                                            <p:cond delay="499"/>
                                          </p:stCondLst>
                                        </p:cTn>
                                        <p:tgtEl>
                                          <p:spTgt spid="31"/>
                                        </p:tgtEl>
                                        <p:attrNameLst>
                                          <p:attrName>style.visibility</p:attrName>
                                        </p:attrNameLst>
                                      </p:cBhvr>
                                      <p:to>
                                        <p:strVal val="hidden"/>
                                      </p:to>
                                    </p:set>
                                  </p:childTnLst>
                                </p:cTn>
                              </p:par>
                              <p:par>
                                <p:cTn id="129" presetID="3" presetClass="exit" presetSubtype="10" fill="hold" nodeType="withEffect">
                                  <p:stCondLst>
                                    <p:cond delay="0"/>
                                  </p:stCondLst>
                                  <p:childTnLst>
                                    <p:animEffect transition="out" filter="blinds(horizontal)">
                                      <p:cBhvr>
                                        <p:cTn id="130" dur="500"/>
                                        <p:tgtEl>
                                          <p:spTgt spid="32"/>
                                        </p:tgtEl>
                                      </p:cBhvr>
                                    </p:animEffect>
                                    <p:set>
                                      <p:cBhvr>
                                        <p:cTn id="131" dur="1" fill="hold">
                                          <p:stCondLst>
                                            <p:cond delay="499"/>
                                          </p:stCondLst>
                                        </p:cTn>
                                        <p:tgtEl>
                                          <p:spTgt spid="32"/>
                                        </p:tgtEl>
                                        <p:attrNameLst>
                                          <p:attrName>style.visibility</p:attrName>
                                        </p:attrNameLst>
                                      </p:cBhvr>
                                      <p:to>
                                        <p:strVal val="hidden"/>
                                      </p:to>
                                    </p:set>
                                  </p:childTnLst>
                                </p:cTn>
                              </p:par>
                              <p:par>
                                <p:cTn id="132" presetID="3" presetClass="exit" presetSubtype="10" fill="hold" nodeType="withEffect">
                                  <p:stCondLst>
                                    <p:cond delay="0"/>
                                  </p:stCondLst>
                                  <p:childTnLst>
                                    <p:animEffect transition="out" filter="blinds(horizontal)">
                                      <p:cBhvr>
                                        <p:cTn id="133" dur="500"/>
                                        <p:tgtEl>
                                          <p:spTgt spid="10"/>
                                        </p:tgtEl>
                                      </p:cBhvr>
                                    </p:animEffect>
                                    <p:set>
                                      <p:cBhvr>
                                        <p:cTn id="134" dur="1" fill="hold">
                                          <p:stCondLst>
                                            <p:cond delay="499"/>
                                          </p:stCondLst>
                                        </p:cTn>
                                        <p:tgtEl>
                                          <p:spTgt spid="10"/>
                                        </p:tgtEl>
                                        <p:attrNameLst>
                                          <p:attrName>style.visibility</p:attrName>
                                        </p:attrNameLst>
                                      </p:cBhvr>
                                      <p:to>
                                        <p:strVal val="hidden"/>
                                      </p:to>
                                    </p:set>
                                  </p:childTnLst>
                                </p:cTn>
                              </p:par>
                            </p:childTnLst>
                          </p:cTn>
                        </p:par>
                        <p:par>
                          <p:cTn id="135" fill="hold">
                            <p:stCondLst>
                              <p:cond delay="500"/>
                            </p:stCondLst>
                            <p:childTnLst>
                              <p:par>
                                <p:cTn id="136" presetID="4" presetClass="entr" presetSubtype="16" fill="hold" grpId="0" nodeType="afterEffect">
                                  <p:stCondLst>
                                    <p:cond delay="0"/>
                                  </p:stCondLst>
                                  <p:childTnLst>
                                    <p:set>
                                      <p:cBhvr>
                                        <p:cTn id="137" dur="1" fill="hold">
                                          <p:stCondLst>
                                            <p:cond delay="0"/>
                                          </p:stCondLst>
                                        </p:cTn>
                                        <p:tgtEl>
                                          <p:spTgt spid="35"/>
                                        </p:tgtEl>
                                        <p:attrNameLst>
                                          <p:attrName>style.visibility</p:attrName>
                                        </p:attrNameLst>
                                      </p:cBhvr>
                                      <p:to>
                                        <p:strVal val="visible"/>
                                      </p:to>
                                    </p:set>
                                    <p:animEffect transition="in" filter="box(in)">
                                      <p:cBhvr>
                                        <p:cTn id="138" dur="500"/>
                                        <p:tgtEl>
                                          <p:spTgt spid="35"/>
                                        </p:tgtEl>
                                      </p:cBhvr>
                                    </p:animEffect>
                                  </p:childTnLst>
                                </p:cTn>
                              </p:par>
                              <p:par>
                                <p:cTn id="139" presetID="4" presetClass="entr" presetSubtype="16" fill="hold" nodeType="withEffect">
                                  <p:stCondLst>
                                    <p:cond delay="0"/>
                                  </p:stCondLst>
                                  <p:childTnLst>
                                    <p:set>
                                      <p:cBhvr>
                                        <p:cTn id="140" dur="1" fill="hold">
                                          <p:stCondLst>
                                            <p:cond delay="0"/>
                                          </p:stCondLst>
                                        </p:cTn>
                                        <p:tgtEl>
                                          <p:spTgt spid="36"/>
                                        </p:tgtEl>
                                        <p:attrNameLst>
                                          <p:attrName>style.visibility</p:attrName>
                                        </p:attrNameLst>
                                      </p:cBhvr>
                                      <p:to>
                                        <p:strVal val="visible"/>
                                      </p:to>
                                    </p:set>
                                    <p:animEffect transition="in" filter="box(in)">
                                      <p:cBhvr>
                                        <p:cTn id="141" dur="500"/>
                                        <p:tgtEl>
                                          <p:spTgt spid="36"/>
                                        </p:tgtEl>
                                      </p:cBhvr>
                                    </p:animEffect>
                                  </p:childTnLst>
                                </p:cTn>
                              </p:par>
                              <p:par>
                                <p:cTn id="142" presetID="4" presetClass="entr" presetSubtype="16" fill="hold" grpId="0" nodeType="withEffect">
                                  <p:stCondLst>
                                    <p:cond delay="0"/>
                                  </p:stCondLst>
                                  <p:childTnLst>
                                    <p:set>
                                      <p:cBhvr>
                                        <p:cTn id="143" dur="1" fill="hold">
                                          <p:stCondLst>
                                            <p:cond delay="0"/>
                                          </p:stCondLst>
                                        </p:cTn>
                                        <p:tgtEl>
                                          <p:spTgt spid="37"/>
                                        </p:tgtEl>
                                        <p:attrNameLst>
                                          <p:attrName>style.visibility</p:attrName>
                                        </p:attrNameLst>
                                      </p:cBhvr>
                                      <p:to>
                                        <p:strVal val="visible"/>
                                      </p:to>
                                    </p:set>
                                    <p:animEffect transition="in" filter="box(in)">
                                      <p:cBhvr>
                                        <p:cTn id="144" dur="500"/>
                                        <p:tgtEl>
                                          <p:spTgt spid="37"/>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xit" presetSubtype="10" fill="hold" grpId="1" nodeType="clickEffect">
                                  <p:stCondLst>
                                    <p:cond delay="0"/>
                                  </p:stCondLst>
                                  <p:childTnLst>
                                    <p:animEffect transition="out" filter="blinds(horizontal)">
                                      <p:cBhvr>
                                        <p:cTn id="148" dur="500"/>
                                        <p:tgtEl>
                                          <p:spTgt spid="35"/>
                                        </p:tgtEl>
                                      </p:cBhvr>
                                    </p:animEffect>
                                    <p:set>
                                      <p:cBhvr>
                                        <p:cTn id="149" dur="1" fill="hold">
                                          <p:stCondLst>
                                            <p:cond delay="499"/>
                                          </p:stCondLst>
                                        </p:cTn>
                                        <p:tgtEl>
                                          <p:spTgt spid="35"/>
                                        </p:tgtEl>
                                        <p:attrNameLst>
                                          <p:attrName>style.visibility</p:attrName>
                                        </p:attrNameLst>
                                      </p:cBhvr>
                                      <p:to>
                                        <p:strVal val="hidden"/>
                                      </p:to>
                                    </p:set>
                                  </p:childTnLst>
                                </p:cTn>
                              </p:par>
                              <p:par>
                                <p:cTn id="150" presetID="3" presetClass="exit" presetSubtype="10" fill="hold" nodeType="withEffect">
                                  <p:stCondLst>
                                    <p:cond delay="0"/>
                                  </p:stCondLst>
                                  <p:childTnLst>
                                    <p:animEffect transition="out" filter="blinds(horizontal)">
                                      <p:cBhvr>
                                        <p:cTn id="151" dur="500"/>
                                        <p:tgtEl>
                                          <p:spTgt spid="36"/>
                                        </p:tgtEl>
                                      </p:cBhvr>
                                    </p:animEffect>
                                    <p:set>
                                      <p:cBhvr>
                                        <p:cTn id="152" dur="1" fill="hold">
                                          <p:stCondLst>
                                            <p:cond delay="499"/>
                                          </p:stCondLst>
                                        </p:cTn>
                                        <p:tgtEl>
                                          <p:spTgt spid="36"/>
                                        </p:tgtEl>
                                        <p:attrNameLst>
                                          <p:attrName>style.visibility</p:attrName>
                                        </p:attrNameLst>
                                      </p:cBhvr>
                                      <p:to>
                                        <p:strVal val="hidden"/>
                                      </p:to>
                                    </p:set>
                                  </p:childTnLst>
                                </p:cTn>
                              </p:par>
                              <p:par>
                                <p:cTn id="153" presetID="3" presetClass="exit" presetSubtype="10" fill="hold" grpId="1" nodeType="withEffect">
                                  <p:stCondLst>
                                    <p:cond delay="0"/>
                                  </p:stCondLst>
                                  <p:childTnLst>
                                    <p:animEffect transition="out" filter="blinds(horizontal)">
                                      <p:cBhvr>
                                        <p:cTn id="154" dur="500"/>
                                        <p:tgtEl>
                                          <p:spTgt spid="37"/>
                                        </p:tgtEl>
                                      </p:cBhvr>
                                    </p:animEffect>
                                    <p:set>
                                      <p:cBhvr>
                                        <p:cTn id="155" dur="1" fill="hold">
                                          <p:stCondLst>
                                            <p:cond delay="499"/>
                                          </p:stCondLst>
                                        </p:cTn>
                                        <p:tgtEl>
                                          <p:spTgt spid="37"/>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grpId="0" nodeType="clickEffect">
                                  <p:stCondLst>
                                    <p:cond delay="0"/>
                                  </p:stCondLst>
                                  <p:childTnLst>
                                    <p:set>
                                      <p:cBhvr>
                                        <p:cTn id="159" dur="1" fill="hold">
                                          <p:stCondLst>
                                            <p:cond delay="0"/>
                                          </p:stCondLst>
                                        </p:cTn>
                                        <p:tgtEl>
                                          <p:spTgt spid="38"/>
                                        </p:tgtEl>
                                        <p:attrNameLst>
                                          <p:attrName>style.visibility</p:attrName>
                                        </p:attrNameLst>
                                      </p:cBhvr>
                                      <p:to>
                                        <p:strVal val="visible"/>
                                      </p:to>
                                    </p:set>
                                    <p:animEffect transition="in" filter="blinds(horizontal)">
                                      <p:cBhvr>
                                        <p:cTn id="160" dur="500"/>
                                        <p:tgtEl>
                                          <p:spTgt spid="38"/>
                                        </p:tgtEl>
                                      </p:cBhvr>
                                    </p:animEffect>
                                  </p:childTnLst>
                                </p:cTn>
                              </p:par>
                              <p:par>
                                <p:cTn id="161" presetID="3" presetClass="entr" presetSubtype="10" fill="hold" nodeType="withEffect">
                                  <p:stCondLst>
                                    <p:cond delay="0"/>
                                  </p:stCondLst>
                                  <p:childTnLst>
                                    <p:set>
                                      <p:cBhvr>
                                        <p:cTn id="162" dur="1" fill="hold">
                                          <p:stCondLst>
                                            <p:cond delay="0"/>
                                          </p:stCondLst>
                                        </p:cTn>
                                        <p:tgtEl>
                                          <p:spTgt spid="39"/>
                                        </p:tgtEl>
                                        <p:attrNameLst>
                                          <p:attrName>style.visibility</p:attrName>
                                        </p:attrNameLst>
                                      </p:cBhvr>
                                      <p:to>
                                        <p:strVal val="visible"/>
                                      </p:to>
                                    </p:set>
                                    <p:animEffect transition="in" filter="blinds(horizontal)">
                                      <p:cBhvr>
                                        <p:cTn id="163" dur="500"/>
                                        <p:tgtEl>
                                          <p:spTgt spid="39"/>
                                        </p:tgtEl>
                                      </p:cBhvr>
                                    </p:animEffect>
                                  </p:childTnLst>
                                </p:cTn>
                              </p:par>
                              <p:par>
                                <p:cTn id="164" presetID="3" presetClass="entr" presetSubtype="10" fill="hold" grpId="0" nodeType="withEffect">
                                  <p:stCondLst>
                                    <p:cond delay="0"/>
                                  </p:stCondLst>
                                  <p:childTnLst>
                                    <p:set>
                                      <p:cBhvr>
                                        <p:cTn id="165" dur="1" fill="hold">
                                          <p:stCondLst>
                                            <p:cond delay="0"/>
                                          </p:stCondLst>
                                        </p:cTn>
                                        <p:tgtEl>
                                          <p:spTgt spid="40"/>
                                        </p:tgtEl>
                                        <p:attrNameLst>
                                          <p:attrName>style.visibility</p:attrName>
                                        </p:attrNameLst>
                                      </p:cBhvr>
                                      <p:to>
                                        <p:strVal val="visible"/>
                                      </p:to>
                                    </p:set>
                                    <p:animEffect transition="in" filter="blinds(horizontal)">
                                      <p:cBhvr>
                                        <p:cTn id="16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16" grpId="0" animBg="1"/>
      <p:bldP spid="16" grpId="1" animBg="1"/>
      <p:bldP spid="18" grpId="0" animBg="1"/>
      <p:bldP spid="18" grpId="1" animBg="1"/>
      <p:bldP spid="21" grpId="0" animBg="1"/>
      <p:bldP spid="21" grpId="1" animBg="1"/>
      <p:bldP spid="26" grpId="0" animBg="1"/>
      <p:bldP spid="26" grpId="1" animBg="1"/>
      <p:bldP spid="27" grpId="0" animBg="1"/>
      <p:bldP spid="27" grpId="1" animBg="1"/>
      <p:bldP spid="31" grpId="0" animBg="1"/>
      <p:bldP spid="31" grpId="1" animBg="1"/>
      <p:bldP spid="35" grpId="0" animBg="1"/>
      <p:bldP spid="35" grpId="1" animBg="1"/>
      <p:bldP spid="37" grpId="0" animBg="1"/>
      <p:bldP spid="37" grpId="1" animBg="1"/>
      <p:bldP spid="12" grpId="0" animBg="1"/>
      <p:bldP spid="12" grpId="1" animBg="1"/>
      <p:bldP spid="15" grpId="0" animBg="1"/>
      <p:bldP spid="15" grpId="1" animBg="1"/>
      <p:bldP spid="38"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73CE7C-65E2-4398-BB2C-8C1DCB94B87D}"/>
              </a:ext>
            </a:extLst>
          </p:cNvPr>
          <p:cNvPicPr>
            <a:picLocks noChangeAspect="1"/>
          </p:cNvPicPr>
          <p:nvPr/>
        </p:nvPicPr>
        <p:blipFill>
          <a:blip r:embed="rId2"/>
          <a:stretch>
            <a:fillRect/>
          </a:stretch>
        </p:blipFill>
        <p:spPr>
          <a:xfrm>
            <a:off x="552322" y="0"/>
            <a:ext cx="8039355" cy="6858000"/>
          </a:xfrm>
          <a:prstGeom prst="rect">
            <a:avLst/>
          </a:prstGeom>
        </p:spPr>
      </p:pic>
      <p:sp>
        <p:nvSpPr>
          <p:cNvPr id="15" name="TextBox 14"/>
          <p:cNvSpPr txBox="1">
            <a:spLocks noChangeArrowheads="1"/>
          </p:cNvSpPr>
          <p:nvPr/>
        </p:nvSpPr>
        <p:spPr bwMode="auto">
          <a:xfrm>
            <a:off x="2283148" y="260907"/>
            <a:ext cx="4305076" cy="584775"/>
          </a:xfrm>
          <a:prstGeom prst="rect">
            <a:avLst/>
          </a:prstGeom>
          <a:solidFill>
            <a:schemeClr val="bg1"/>
          </a:solidFill>
          <a:ln w="9525">
            <a:noFill/>
            <a:miter lim="800000"/>
            <a:headEnd/>
            <a:tailEnd/>
          </a:ln>
        </p:spPr>
        <p:txBody>
          <a:bodyPr wrap="square">
            <a:spAutoFit/>
          </a:bodyPr>
          <a:lstStyle/>
          <a:p>
            <a:r>
              <a:rPr lang="en-US" altLang="zh-TW" sz="1600" dirty="0">
                <a:solidFill>
                  <a:srgbClr val="FF0000"/>
                </a:solidFill>
              </a:rPr>
              <a:t>Un-used courses, i.e. courses NOT used to meet any graduation requirements</a:t>
            </a:r>
            <a:endParaRPr lang="zh-TW" altLang="en-US" sz="1600" dirty="0">
              <a:solidFill>
                <a:srgbClr val="FF0000"/>
              </a:solidFill>
            </a:endParaRPr>
          </a:p>
        </p:txBody>
      </p:sp>
      <p:sp>
        <p:nvSpPr>
          <p:cNvPr id="9" name="Rectangle 8"/>
          <p:cNvSpPr/>
          <p:nvPr/>
        </p:nvSpPr>
        <p:spPr>
          <a:xfrm>
            <a:off x="1644737" y="2071940"/>
            <a:ext cx="6815695" cy="312065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0" name="Straight Arrow Connector 9"/>
          <p:cNvCxnSpPr>
            <a:cxnSpLocks/>
          </p:cNvCxnSpPr>
          <p:nvPr/>
        </p:nvCxnSpPr>
        <p:spPr>
          <a:xfrm flipH="1">
            <a:off x="6228184" y="1377919"/>
            <a:ext cx="360040" cy="673387"/>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625560" y="2051634"/>
            <a:ext cx="1072704" cy="28575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4" name="Straight Arrow Connector 13"/>
          <p:cNvCxnSpPr>
            <a:cxnSpLocks/>
          </p:cNvCxnSpPr>
          <p:nvPr/>
        </p:nvCxnSpPr>
        <p:spPr>
          <a:xfrm flipH="1">
            <a:off x="2283148" y="805410"/>
            <a:ext cx="1155492" cy="1266531"/>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644737" y="2473545"/>
            <a:ext cx="1100220" cy="18523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24" name="Straight Arrow Connector 23"/>
          <p:cNvCxnSpPr>
            <a:cxnSpLocks/>
          </p:cNvCxnSpPr>
          <p:nvPr/>
        </p:nvCxnSpPr>
        <p:spPr>
          <a:xfrm flipH="1" flipV="1">
            <a:off x="2438411" y="2687389"/>
            <a:ext cx="162530" cy="106752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a:spLocks noChangeArrowheads="1"/>
          </p:cNvSpPr>
          <p:nvPr/>
        </p:nvSpPr>
        <p:spPr bwMode="auto">
          <a:xfrm>
            <a:off x="2544336" y="3684049"/>
            <a:ext cx="2000250" cy="338138"/>
          </a:xfrm>
          <a:prstGeom prst="rect">
            <a:avLst/>
          </a:prstGeom>
          <a:solidFill>
            <a:schemeClr val="bg1"/>
          </a:solidFill>
          <a:ln w="9525">
            <a:noFill/>
            <a:miter lim="800000"/>
            <a:headEnd/>
            <a:tailEnd/>
          </a:ln>
        </p:spPr>
        <p:txBody>
          <a:bodyPr>
            <a:spAutoFit/>
          </a:bodyPr>
          <a:lstStyle/>
          <a:p>
            <a:r>
              <a:rPr lang="en-US" altLang="zh-TW" sz="1600" dirty="0">
                <a:solidFill>
                  <a:srgbClr val="FF0000"/>
                </a:solidFill>
              </a:rPr>
              <a:t>In-progress courses</a:t>
            </a:r>
            <a:endParaRPr lang="zh-TW" altLang="en-US" sz="1600" dirty="0">
              <a:solidFill>
                <a:srgbClr val="FF0000"/>
              </a:solidFill>
            </a:endParaRPr>
          </a:p>
        </p:txBody>
      </p:sp>
      <p:sp>
        <p:nvSpPr>
          <p:cNvPr id="26" name="Rectangle 25"/>
          <p:cNvSpPr/>
          <p:nvPr/>
        </p:nvSpPr>
        <p:spPr>
          <a:xfrm>
            <a:off x="1644737" y="5349877"/>
            <a:ext cx="6777767" cy="59415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27" name="Straight Arrow Connector 26"/>
          <p:cNvCxnSpPr>
            <a:cxnSpLocks/>
          </p:cNvCxnSpPr>
          <p:nvPr/>
        </p:nvCxnSpPr>
        <p:spPr>
          <a:xfrm flipH="1">
            <a:off x="5977297" y="4553674"/>
            <a:ext cx="645790" cy="792087"/>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6570576" y="4194903"/>
            <a:ext cx="928687" cy="338137"/>
          </a:xfrm>
          <a:prstGeom prst="rect">
            <a:avLst/>
          </a:prstGeom>
          <a:solidFill>
            <a:schemeClr val="bg1"/>
          </a:solidFill>
          <a:ln w="9525">
            <a:noFill/>
            <a:miter lim="800000"/>
            <a:headEnd/>
            <a:tailEnd/>
          </a:ln>
        </p:spPr>
        <p:txBody>
          <a:bodyPr>
            <a:spAutoFit/>
          </a:bodyPr>
          <a:lstStyle/>
          <a:p>
            <a:r>
              <a:rPr lang="en-US" altLang="zh-TW" sz="1600" dirty="0">
                <a:solidFill>
                  <a:srgbClr val="FF0000"/>
                </a:solidFill>
              </a:rPr>
              <a:t>Legend</a:t>
            </a:r>
            <a:endParaRPr lang="zh-TW" altLang="en-US" sz="1600" dirty="0">
              <a:solidFill>
                <a:srgbClr val="FF0000"/>
              </a:solidFill>
            </a:endParaRPr>
          </a:p>
        </p:txBody>
      </p:sp>
      <p:sp>
        <p:nvSpPr>
          <p:cNvPr id="11" name="TextBox 10"/>
          <p:cNvSpPr txBox="1">
            <a:spLocks noChangeArrowheads="1"/>
          </p:cNvSpPr>
          <p:nvPr/>
        </p:nvSpPr>
        <p:spPr bwMode="auto">
          <a:xfrm>
            <a:off x="6091329" y="793719"/>
            <a:ext cx="2071687" cy="584200"/>
          </a:xfrm>
          <a:prstGeom prst="rect">
            <a:avLst/>
          </a:prstGeom>
          <a:solidFill>
            <a:schemeClr val="bg1"/>
          </a:solidFill>
          <a:ln w="9525">
            <a:noFill/>
            <a:miter lim="800000"/>
            <a:headEnd/>
            <a:tailEnd/>
          </a:ln>
        </p:spPr>
        <p:txBody>
          <a:bodyPr>
            <a:spAutoFit/>
          </a:bodyPr>
          <a:lstStyle/>
          <a:p>
            <a:r>
              <a:rPr lang="en-US" altLang="zh-TW" sz="1600" dirty="0">
                <a:solidFill>
                  <a:srgbClr val="FF0000"/>
                </a:solidFill>
              </a:rPr>
              <a:t>Misc. Information block</a:t>
            </a:r>
            <a:endParaRPr lang="zh-TW" altLang="en-US" sz="1600" dirty="0">
              <a:solidFill>
                <a:srgbClr val="FF0000"/>
              </a:solidFill>
            </a:endParaRPr>
          </a:p>
        </p:txBody>
      </p:sp>
      <p:cxnSp>
        <p:nvCxnSpPr>
          <p:cNvPr id="16" name="Straight Arrow Connector 15">
            <a:extLst>
              <a:ext uri="{FF2B5EF4-FFF2-40B4-BE49-F238E27FC236}">
                <a16:creationId xmlns:a16="http://schemas.microsoft.com/office/drawing/2014/main" id="{C038869B-C195-4EBE-9EE6-D15CFB329654}"/>
              </a:ext>
            </a:extLst>
          </p:cNvPr>
          <p:cNvCxnSpPr>
            <a:cxnSpLocks/>
          </p:cNvCxnSpPr>
          <p:nvPr/>
        </p:nvCxnSpPr>
        <p:spPr>
          <a:xfrm flipH="1" flipV="1">
            <a:off x="1403648" y="1377919"/>
            <a:ext cx="5166929" cy="298718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3" presetClass="exit" presetSubtype="10" fill="hold" grpId="1" nodeType="withEffect">
                                  <p:stCondLst>
                                    <p:cond delay="0"/>
                                  </p:stCondLst>
                                  <p:childTnLst>
                                    <p:animEffect transition="out" filter="blinds(horizontal)">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par>
                          <p:cTn id="25" fill="hold">
                            <p:stCondLst>
                              <p:cond delay="500"/>
                            </p:stCondLst>
                            <p:childTnLst>
                              <p:par>
                                <p:cTn id="26" presetID="3"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par>
                                <p:cTn id="29" presetID="3" presetClass="entr" presetSubtype="1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grpId="1" nodeType="clickEffect">
                                  <p:stCondLst>
                                    <p:cond delay="0"/>
                                  </p:stCondLst>
                                  <p:childTnLst>
                                    <p:animEffect transition="out" filter="blinds(horizontal)">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par>
                                <p:cTn id="40" presetID="3" presetClass="exit" presetSubtype="10" fill="hold" nodeType="withEffect">
                                  <p:stCondLst>
                                    <p:cond delay="0"/>
                                  </p:stCondLst>
                                  <p:childTnLst>
                                    <p:animEffect transition="out" filter="blinds(horizontal)">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childTnLst>
                          </p:cTn>
                        </p:par>
                        <p:par>
                          <p:cTn id="46" fill="hold">
                            <p:stCondLst>
                              <p:cond delay="500"/>
                            </p:stCondLst>
                            <p:childTnLst>
                              <p:par>
                                <p:cTn id="47" presetID="3" presetClass="entr" presetSubtype="1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linds(horizontal)">
                                      <p:cBhvr>
                                        <p:cTn id="49" dur="500"/>
                                        <p:tgtEl>
                                          <p:spTgt spid="23"/>
                                        </p:tgtEl>
                                      </p:cBhvr>
                                    </p:animEffect>
                                  </p:childTnLst>
                                </p:cTn>
                              </p:par>
                              <p:par>
                                <p:cTn id="50" presetID="3" presetClass="entr" presetSubtype="1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linds(horizontal)">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linds(horizontal)">
                                      <p:cBhvr>
                                        <p:cTn id="60" dur="500"/>
                                        <p:tgtEl>
                                          <p:spTgt spid="26"/>
                                        </p:tgtEl>
                                      </p:cBhvr>
                                    </p:animEffect>
                                  </p:childTnLst>
                                </p:cTn>
                              </p:par>
                              <p:par>
                                <p:cTn id="61" presetID="3" presetClass="entr" presetSubtype="1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blinds(horizontal)">
                                      <p:cBhvr>
                                        <p:cTn id="63" dur="500"/>
                                        <p:tgtEl>
                                          <p:spTgt spid="27"/>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linds(horizontal)">
                                      <p:cBhvr>
                                        <p:cTn id="66" dur="500"/>
                                        <p:tgtEl>
                                          <p:spTgt spid="28"/>
                                        </p:tgtEl>
                                      </p:cBhvr>
                                    </p:animEffect>
                                  </p:childTnLst>
                                </p:cTn>
                              </p:par>
                              <p:par>
                                <p:cTn id="67" presetID="1" presetClass="exit" presetSubtype="0" fill="hold" nodeType="withEffect">
                                  <p:stCondLst>
                                    <p:cond delay="0"/>
                                  </p:stCondLst>
                                  <p:childTnLst>
                                    <p:set>
                                      <p:cBhvr>
                                        <p:cTn id="68" dur="1" fill="hold">
                                          <p:stCondLst>
                                            <p:cond delay="0"/>
                                          </p:stCondLst>
                                        </p:cTn>
                                        <p:tgtEl>
                                          <p:spTgt spid="24"/>
                                        </p:tgtEl>
                                        <p:attrNameLst>
                                          <p:attrName>style.visibility</p:attrName>
                                        </p:attrNameLst>
                                      </p:cBhvr>
                                      <p:to>
                                        <p:strVal val="hidden"/>
                                      </p:to>
                                    </p:set>
                                  </p:childTnLst>
                                </p:cTn>
                              </p:par>
                              <p:par>
                                <p:cTn id="69" presetID="1" presetClass="exit" presetSubtype="0" fill="hold" grpId="2" nodeType="withEffect">
                                  <p:stCondLst>
                                    <p:cond delay="0"/>
                                  </p:stCondLst>
                                  <p:childTnLst>
                                    <p:set>
                                      <p:cBhvr>
                                        <p:cTn id="70" dur="1" fill="hold">
                                          <p:stCondLst>
                                            <p:cond delay="0"/>
                                          </p:stCondLst>
                                        </p:cTn>
                                        <p:tgtEl>
                                          <p:spTgt spid="23"/>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5"/>
                                        </p:tgtEl>
                                        <p:attrNameLst>
                                          <p:attrName>style.visibility</p:attrName>
                                        </p:attrNameLst>
                                      </p:cBhvr>
                                      <p:to>
                                        <p:strVal val="hidden"/>
                                      </p:to>
                                    </p:set>
                                  </p:childTnLst>
                                </p:cTn>
                              </p:par>
                              <p:par>
                                <p:cTn id="73" presetID="3" presetClass="entr" presetSubtype="1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blinds(horizontal)">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9" grpId="0" animBg="1"/>
      <p:bldP spid="9" grpId="1" animBg="1"/>
      <p:bldP spid="13" grpId="0" animBg="1"/>
      <p:bldP spid="13" grpId="1" animBg="1"/>
      <p:bldP spid="23" grpId="0" animBg="1"/>
      <p:bldP spid="23" grpId="2" animBg="1"/>
      <p:bldP spid="25" grpId="0" animBg="1"/>
      <p:bldP spid="25" grpId="1" animBg="1"/>
      <p:bldP spid="26" grpId="0" animBg="1"/>
      <p:bldP spid="28" grpId="0" animBg="1"/>
      <p:bldP spid="11" grpId="0" animBg="1"/>
      <p:bldP spid="1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3E2D49-38DE-415B-815D-9255CD400CC6}"/>
              </a:ext>
            </a:extLst>
          </p:cNvPr>
          <p:cNvPicPr>
            <a:picLocks noChangeAspect="1"/>
          </p:cNvPicPr>
          <p:nvPr/>
        </p:nvPicPr>
        <p:blipFill>
          <a:blip r:embed="rId2"/>
          <a:stretch>
            <a:fillRect/>
          </a:stretch>
        </p:blipFill>
        <p:spPr>
          <a:xfrm>
            <a:off x="532461" y="0"/>
            <a:ext cx="8079077" cy="6858000"/>
          </a:xfrm>
          <a:prstGeom prst="rect">
            <a:avLst/>
          </a:prstGeom>
        </p:spPr>
      </p:pic>
      <p:sp>
        <p:nvSpPr>
          <p:cNvPr id="15" name="TextBox 14"/>
          <p:cNvSpPr txBox="1">
            <a:spLocks noChangeArrowheads="1"/>
          </p:cNvSpPr>
          <p:nvPr/>
        </p:nvSpPr>
        <p:spPr bwMode="auto">
          <a:xfrm>
            <a:off x="5542967" y="265463"/>
            <a:ext cx="2557425" cy="584775"/>
          </a:xfrm>
          <a:prstGeom prst="rect">
            <a:avLst/>
          </a:prstGeom>
          <a:solidFill>
            <a:schemeClr val="bg1"/>
          </a:solidFill>
          <a:ln w="9525">
            <a:noFill/>
            <a:miter lim="800000"/>
            <a:headEnd/>
            <a:tailEnd/>
          </a:ln>
        </p:spPr>
        <p:txBody>
          <a:bodyPr wrap="square">
            <a:spAutoFit/>
          </a:bodyPr>
          <a:lstStyle/>
          <a:p>
            <a:r>
              <a:rPr lang="en-US" altLang="zh-TW" sz="1600" dirty="0">
                <a:solidFill>
                  <a:srgbClr val="FF0000"/>
                </a:solidFill>
              </a:rPr>
              <a:t>Click “Save as PDF” to save the audit as a PDF</a:t>
            </a:r>
            <a:endParaRPr lang="zh-TW" altLang="en-US" sz="1600" dirty="0">
              <a:solidFill>
                <a:srgbClr val="FF0000"/>
              </a:solidFill>
            </a:endParaRPr>
          </a:p>
        </p:txBody>
      </p:sp>
      <p:sp>
        <p:nvSpPr>
          <p:cNvPr id="13" name="Rectangle 12"/>
          <p:cNvSpPr/>
          <p:nvPr/>
        </p:nvSpPr>
        <p:spPr>
          <a:xfrm>
            <a:off x="3563887" y="745694"/>
            <a:ext cx="861531" cy="28575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4" name="Straight Arrow Connector 13"/>
          <p:cNvCxnSpPr>
            <a:cxnSpLocks/>
          </p:cNvCxnSpPr>
          <p:nvPr/>
        </p:nvCxnSpPr>
        <p:spPr>
          <a:xfrm flipH="1">
            <a:off x="4427984" y="488127"/>
            <a:ext cx="1112418" cy="305592"/>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743589" y="2075621"/>
            <a:ext cx="1100220" cy="18523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9257794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par>
                                <p:cTn id="22" presetID="3" presetClass="exit" presetSubtype="10" fill="hold" grpId="1" nodeType="withEffect">
                                  <p:stCondLst>
                                    <p:cond delay="0"/>
                                  </p:stCondLst>
                                  <p:childTnLst>
                                    <p:animEffect transition="out" filter="blinds(horizontal)">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childTnLst>
                          </p:cTn>
                        </p:par>
                        <p:par>
                          <p:cTn id="25" fill="hold">
                            <p:stCondLst>
                              <p:cond delay="500"/>
                            </p:stCondLst>
                            <p:childTnLst>
                              <p:par>
                                <p:cTn id="26" presetID="3" presetClass="entr" presetSubtype="1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500"/>
                                        <p:tgtEl>
                                          <p:spTgt spid="23"/>
                                        </p:tgtEl>
                                      </p:cBhvr>
                                    </p:animEffect>
                                  </p:childTnLst>
                                </p:cTn>
                              </p:par>
                              <p:par>
                                <p:cTn id="29" presetID="1" presetClass="exit" presetSubtype="0" fill="hold" grpId="1" nodeType="withEffect">
                                  <p:stCondLst>
                                    <p:cond delay="0"/>
                                  </p:stCondLst>
                                  <p:childTnLst>
                                    <p:set>
                                      <p:cBhvr>
                                        <p:cTn id="30"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3" grpId="0" animBg="1"/>
      <p:bldP spid="13" grpId="1" animBg="1"/>
      <p:bldP spid="23" grpId="0" animBg="1"/>
      <p:bldP spid="2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99B1F8-AFDE-49EC-B139-9D756325BB6F}"/>
              </a:ext>
            </a:extLst>
          </p:cNvPr>
          <p:cNvPicPr>
            <a:picLocks noChangeAspect="1"/>
          </p:cNvPicPr>
          <p:nvPr/>
        </p:nvPicPr>
        <p:blipFill>
          <a:blip r:embed="rId2"/>
          <a:stretch>
            <a:fillRect/>
          </a:stretch>
        </p:blipFill>
        <p:spPr>
          <a:xfrm>
            <a:off x="543309" y="0"/>
            <a:ext cx="8057381" cy="6858000"/>
          </a:xfrm>
          <a:prstGeom prst="rect">
            <a:avLst/>
          </a:prstGeom>
        </p:spPr>
      </p:pic>
      <p:sp>
        <p:nvSpPr>
          <p:cNvPr id="15" name="TextBox 14"/>
          <p:cNvSpPr txBox="1">
            <a:spLocks noChangeArrowheads="1"/>
          </p:cNvSpPr>
          <p:nvPr/>
        </p:nvSpPr>
        <p:spPr bwMode="auto">
          <a:xfrm>
            <a:off x="3923928" y="260907"/>
            <a:ext cx="2664296" cy="338554"/>
          </a:xfrm>
          <a:prstGeom prst="rect">
            <a:avLst/>
          </a:prstGeom>
          <a:solidFill>
            <a:schemeClr val="bg1"/>
          </a:solidFill>
          <a:ln w="9525">
            <a:noFill/>
            <a:miter lim="800000"/>
            <a:headEnd/>
            <a:tailEnd/>
          </a:ln>
        </p:spPr>
        <p:txBody>
          <a:bodyPr wrap="square">
            <a:spAutoFit/>
          </a:bodyPr>
          <a:lstStyle/>
          <a:p>
            <a:r>
              <a:rPr lang="en-US" altLang="zh-TW" sz="1600" dirty="0">
                <a:solidFill>
                  <a:srgbClr val="FF0000"/>
                </a:solidFill>
              </a:rPr>
              <a:t>Click to download the PDF file</a:t>
            </a:r>
            <a:endParaRPr lang="zh-TW" altLang="en-US" sz="1600" dirty="0">
              <a:solidFill>
                <a:srgbClr val="FF0000"/>
              </a:solidFill>
            </a:endParaRPr>
          </a:p>
        </p:txBody>
      </p:sp>
      <p:sp>
        <p:nvSpPr>
          <p:cNvPr id="13" name="Rectangle 12"/>
          <p:cNvSpPr/>
          <p:nvPr/>
        </p:nvSpPr>
        <p:spPr>
          <a:xfrm>
            <a:off x="6956833" y="710947"/>
            <a:ext cx="352048" cy="28575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4" name="Straight Arrow Connector 13"/>
          <p:cNvCxnSpPr>
            <a:cxnSpLocks/>
          </p:cNvCxnSpPr>
          <p:nvPr/>
        </p:nvCxnSpPr>
        <p:spPr>
          <a:xfrm>
            <a:off x="6624327" y="492641"/>
            <a:ext cx="332506" cy="28578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F1A024F4-F08E-4D21-98C2-6156DD2F3E71}"/>
              </a:ext>
            </a:extLst>
          </p:cNvPr>
          <p:cNvSpPr/>
          <p:nvPr/>
        </p:nvSpPr>
        <p:spPr>
          <a:xfrm>
            <a:off x="7337424" y="710947"/>
            <a:ext cx="352048" cy="28575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31" name="Straight Arrow Connector 30">
            <a:extLst>
              <a:ext uri="{FF2B5EF4-FFF2-40B4-BE49-F238E27FC236}">
                <a16:creationId xmlns:a16="http://schemas.microsoft.com/office/drawing/2014/main" id="{7C3388C9-901D-44BE-A6AB-5392DA9AF68E}"/>
              </a:ext>
            </a:extLst>
          </p:cNvPr>
          <p:cNvCxnSpPr>
            <a:cxnSpLocks/>
          </p:cNvCxnSpPr>
          <p:nvPr/>
        </p:nvCxnSpPr>
        <p:spPr>
          <a:xfrm flipV="1">
            <a:off x="6956833" y="996697"/>
            <a:ext cx="531590" cy="130377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895FA40-1317-4A49-9FBD-4ECF1E3FF953}"/>
              </a:ext>
            </a:extLst>
          </p:cNvPr>
          <p:cNvSpPr txBox="1">
            <a:spLocks noChangeArrowheads="1"/>
          </p:cNvSpPr>
          <p:nvPr/>
        </p:nvSpPr>
        <p:spPr bwMode="auto">
          <a:xfrm>
            <a:off x="6204170" y="2300467"/>
            <a:ext cx="1248150" cy="338554"/>
          </a:xfrm>
          <a:prstGeom prst="rect">
            <a:avLst/>
          </a:prstGeom>
          <a:solidFill>
            <a:schemeClr val="bg1"/>
          </a:solidFill>
          <a:ln w="9525">
            <a:noFill/>
            <a:miter lim="800000"/>
            <a:headEnd/>
            <a:tailEnd/>
          </a:ln>
        </p:spPr>
        <p:txBody>
          <a:bodyPr wrap="square">
            <a:spAutoFit/>
          </a:bodyPr>
          <a:lstStyle/>
          <a:p>
            <a:r>
              <a:rPr lang="en-US" altLang="zh-TW" sz="1600" dirty="0">
                <a:solidFill>
                  <a:srgbClr val="FF0000"/>
                </a:solidFill>
              </a:rPr>
              <a:t>Click to Print</a:t>
            </a:r>
            <a:endParaRPr lang="zh-TW" altLang="en-US" sz="1600" dirty="0">
              <a:solidFill>
                <a:srgbClr val="FF0000"/>
              </a:solidFill>
            </a:endParaRPr>
          </a:p>
        </p:txBody>
      </p:sp>
    </p:spTree>
    <p:extLst>
      <p:ext uri="{BB962C8B-B14F-4D97-AF65-F5344CB8AC3E}">
        <p14:creationId xmlns:p14="http://schemas.microsoft.com/office/powerpoint/2010/main" val="378515432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par>
                                <p:cTn id="22" presetID="3" presetClass="exit" presetSubtype="10" fill="hold" grpId="1" nodeType="withEffect">
                                  <p:stCondLst>
                                    <p:cond delay="0"/>
                                  </p:stCondLst>
                                  <p:childTnLst>
                                    <p:animEffect transition="out" filter="blinds(horizontal)">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linds(horizontal)">
                                      <p:cBhvr>
                                        <p:cTn id="29" dur="500"/>
                                        <p:tgtEl>
                                          <p:spTgt spid="30"/>
                                        </p:tgtEl>
                                      </p:cBhvr>
                                    </p:animEffect>
                                  </p:childTnLst>
                                </p:cTn>
                              </p:par>
                              <p:par>
                                <p:cTn id="30" presetID="3" presetClass="entr" presetSubtype="1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linds(horizontal)">
                                      <p:cBhvr>
                                        <p:cTn id="32" dur="500"/>
                                        <p:tgtEl>
                                          <p:spTgt spid="3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linds(horizontal)">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3" grpId="0" animBg="1"/>
      <p:bldP spid="13" grpId="1" animBg="1"/>
      <p:bldP spid="30"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42918"/>
            <a:ext cx="8229600" cy="1214446"/>
          </a:xfrm>
        </p:spPr>
        <p:txBody>
          <a:bodyPr>
            <a:normAutofit fontScale="90000"/>
          </a:bodyPr>
          <a:lstStyle/>
          <a:p>
            <a:pPr marL="365760" indent="-256032" eaLnBrk="1" fontAlgn="auto" hangingPunct="1">
              <a:spcAft>
                <a:spcPts val="0"/>
              </a:spcAft>
              <a:defRPr/>
            </a:pPr>
            <a:r>
              <a:rPr lang="en-US" altLang="zh-TW" sz="4400" dirty="0"/>
              <a:t>Features of DegreeWorks – Degree Audit Reports</a:t>
            </a:r>
            <a:br>
              <a:rPr lang="en-US" altLang="zh-TW" sz="4400" dirty="0"/>
            </a:br>
            <a:endParaRPr lang="zh-TW" altLang="en-US" dirty="0"/>
          </a:p>
        </p:txBody>
      </p:sp>
      <p:sp>
        <p:nvSpPr>
          <p:cNvPr id="2" name="Content Placeholder 1"/>
          <p:cNvSpPr>
            <a:spLocks noGrp="1"/>
          </p:cNvSpPr>
          <p:nvPr>
            <p:ph idx="1"/>
          </p:nvPr>
        </p:nvSpPr>
        <p:spPr>
          <a:xfrm>
            <a:off x="457200" y="2000250"/>
            <a:ext cx="8229600" cy="4006850"/>
          </a:xfrm>
        </p:spPr>
        <p:txBody>
          <a:bodyPr/>
          <a:lstStyle/>
          <a:p>
            <a:pPr marL="717550" eaLnBrk="1" fontAlgn="auto" hangingPunct="1">
              <a:spcAft>
                <a:spcPts val="0"/>
              </a:spcAft>
              <a:defRPr/>
            </a:pPr>
            <a:r>
              <a:rPr lang="en-US" altLang="zh-TW" sz="3200" b="1" dirty="0">
                <a:solidFill>
                  <a:schemeClr val="tx2"/>
                </a:solidFill>
                <a:latin typeface="+mj-lt"/>
                <a:ea typeface="+mj-ea"/>
                <a:cs typeface="+mj-cs"/>
              </a:rPr>
              <a:t>Format: </a:t>
            </a:r>
            <a:r>
              <a:rPr lang="en-US" altLang="zh-TW" sz="3200" b="1" dirty="0">
                <a:solidFill>
                  <a:schemeClr val="tx2"/>
                </a:solidFill>
              </a:rPr>
              <a:t>Registration Checklist</a:t>
            </a:r>
          </a:p>
          <a:p>
            <a:pPr marL="717550">
              <a:defRPr/>
            </a:pPr>
            <a:r>
              <a:rPr lang="en-US" dirty="0"/>
              <a:t>Shows only the unfulfilled requirements that are "Still Needed" on the checklist. 	</a:t>
            </a:r>
          </a:p>
          <a:p>
            <a:pPr marL="717550" eaLnBrk="1" fontAlgn="auto" hangingPunct="1">
              <a:spcAft>
                <a:spcPts val="0"/>
              </a:spcAft>
              <a:defRPr/>
            </a:pPr>
            <a:endParaRPr lang="zh-TW" altLang="en-US" sz="3800" b="1" dirty="0">
              <a:solidFill>
                <a:schemeClr val="tx2"/>
              </a:solidFill>
              <a:latin typeface="+mj-lt"/>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linds(horizontal)">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linds(horizontal)">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2F4A66-2167-4E77-B093-3EDE0A0D26B7}"/>
              </a:ext>
            </a:extLst>
          </p:cNvPr>
          <p:cNvPicPr>
            <a:picLocks noChangeAspect="1"/>
          </p:cNvPicPr>
          <p:nvPr/>
        </p:nvPicPr>
        <p:blipFill>
          <a:blip r:embed="rId2"/>
          <a:stretch>
            <a:fillRect/>
          </a:stretch>
        </p:blipFill>
        <p:spPr>
          <a:xfrm>
            <a:off x="545319" y="0"/>
            <a:ext cx="8053362" cy="6858000"/>
          </a:xfrm>
          <a:prstGeom prst="rect">
            <a:avLst/>
          </a:prstGeom>
        </p:spPr>
      </p:pic>
      <p:sp>
        <p:nvSpPr>
          <p:cNvPr id="9" name="TextBox 8"/>
          <p:cNvSpPr txBox="1">
            <a:spLocks noChangeArrowheads="1"/>
          </p:cNvSpPr>
          <p:nvPr/>
        </p:nvSpPr>
        <p:spPr bwMode="auto">
          <a:xfrm>
            <a:off x="4067944" y="837568"/>
            <a:ext cx="3429000" cy="584200"/>
          </a:xfrm>
          <a:prstGeom prst="rect">
            <a:avLst/>
          </a:prstGeom>
          <a:solidFill>
            <a:schemeClr val="bg1"/>
          </a:solidFill>
          <a:ln w="9525">
            <a:noFill/>
            <a:miter lim="800000"/>
            <a:headEnd/>
            <a:tailEnd/>
          </a:ln>
        </p:spPr>
        <p:txBody>
          <a:bodyPr>
            <a:spAutoFit/>
          </a:bodyPr>
          <a:lstStyle/>
          <a:p>
            <a:r>
              <a:rPr lang="en-US" altLang="zh-TW" sz="1600" dirty="0">
                <a:solidFill>
                  <a:srgbClr val="FF0000"/>
                </a:solidFill>
              </a:rPr>
              <a:t>Click on the pull down menu, choose a format and press “View”</a:t>
            </a:r>
            <a:endParaRPr lang="zh-TW" altLang="en-US" sz="1600" dirty="0">
              <a:solidFill>
                <a:srgbClr val="FF0000"/>
              </a:solidFill>
            </a:endParaRPr>
          </a:p>
        </p:txBody>
      </p:sp>
      <p:cxnSp>
        <p:nvCxnSpPr>
          <p:cNvPr id="8" name="Straight Arrow Connector 7"/>
          <p:cNvCxnSpPr/>
          <p:nvPr/>
        </p:nvCxnSpPr>
        <p:spPr>
          <a:xfrm flipH="1">
            <a:off x="2786155" y="1058516"/>
            <a:ext cx="1296144" cy="142304"/>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A77014-2817-4BB0-9423-3374AC85124A}"/>
              </a:ext>
            </a:extLst>
          </p:cNvPr>
          <p:cNvPicPr>
            <a:picLocks noChangeAspect="1"/>
          </p:cNvPicPr>
          <p:nvPr/>
        </p:nvPicPr>
        <p:blipFill>
          <a:blip r:embed="rId2"/>
          <a:stretch>
            <a:fillRect/>
          </a:stretch>
        </p:blipFill>
        <p:spPr>
          <a:xfrm>
            <a:off x="527932" y="0"/>
            <a:ext cx="8088135" cy="6858000"/>
          </a:xfrm>
          <a:prstGeom prst="rect">
            <a:avLst/>
          </a:prstGeom>
        </p:spPr>
      </p:pic>
      <p:sp>
        <p:nvSpPr>
          <p:cNvPr id="10" name="TextBox 9"/>
          <p:cNvSpPr txBox="1"/>
          <p:nvPr/>
        </p:nvSpPr>
        <p:spPr>
          <a:xfrm>
            <a:off x="5364088" y="2204864"/>
            <a:ext cx="2286016" cy="369332"/>
          </a:xfrm>
          <a:prstGeom prst="rect">
            <a:avLst/>
          </a:prstGeom>
          <a:solidFill>
            <a:schemeClr val="bg1"/>
          </a:solidFill>
        </p:spPr>
        <p:txBody>
          <a:bodyPr wrap="square" rtlCol="0">
            <a:spAutoFit/>
          </a:bodyPr>
          <a:lstStyle/>
          <a:p>
            <a:r>
              <a:rPr lang="en-US" altLang="zh-TW" dirty="0">
                <a:solidFill>
                  <a:srgbClr val="FF0000"/>
                </a:solidFill>
              </a:rPr>
              <a:t>Courses still needed</a:t>
            </a:r>
            <a:endParaRPr lang="zh-TW" altLang="en-US" dirty="0">
              <a:solidFill>
                <a:srgbClr val="FF0000"/>
              </a:solidFill>
            </a:endParaRPr>
          </a:p>
        </p:txBody>
      </p:sp>
      <p:cxnSp>
        <p:nvCxnSpPr>
          <p:cNvPr id="13" name="Straight Arrow Connector 12"/>
          <p:cNvCxnSpPr>
            <a:cxnSpLocks/>
          </p:cNvCxnSpPr>
          <p:nvPr/>
        </p:nvCxnSpPr>
        <p:spPr>
          <a:xfrm flipH="1">
            <a:off x="4114917" y="2574196"/>
            <a:ext cx="1607133" cy="310909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H="1">
            <a:off x="3779913" y="2506294"/>
            <a:ext cx="1944215" cy="71059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786050" y="1142983"/>
            <a:ext cx="2571768" cy="369332"/>
          </a:xfrm>
          <a:prstGeom prst="rect">
            <a:avLst/>
          </a:prstGeom>
          <a:solidFill>
            <a:schemeClr val="bg1"/>
          </a:solidFill>
        </p:spPr>
        <p:txBody>
          <a:bodyPr wrap="square" rtlCol="0">
            <a:spAutoFit/>
          </a:bodyPr>
          <a:lstStyle/>
          <a:p>
            <a:r>
              <a:rPr lang="en-US" altLang="zh-TW" dirty="0">
                <a:solidFill>
                  <a:srgbClr val="FF0000"/>
                </a:solidFill>
              </a:rPr>
              <a:t>Registration Checklist</a:t>
            </a:r>
            <a:endParaRPr lang="zh-TW" altLang="en-US" dirty="0">
              <a:solidFill>
                <a:srgbClr val="FF0000"/>
              </a:solidFill>
            </a:endParaRPr>
          </a:p>
        </p:txBody>
      </p:sp>
      <p:cxnSp>
        <p:nvCxnSpPr>
          <p:cNvPr id="7" name="Straight Arrow Connector 6"/>
          <p:cNvCxnSpPr>
            <a:cxnSpLocks/>
          </p:cNvCxnSpPr>
          <p:nvPr/>
        </p:nvCxnSpPr>
        <p:spPr>
          <a:xfrm flipH="1" flipV="1">
            <a:off x="2325502" y="1015558"/>
            <a:ext cx="460548" cy="27345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flipH="1">
            <a:off x="3762408" y="2578504"/>
            <a:ext cx="1959642" cy="149856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H="1">
            <a:off x="3762408" y="2574196"/>
            <a:ext cx="1961720" cy="223188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1"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par>
                                <p:cTn id="22" presetID="3" presetClass="entr" presetSubtype="1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par>
                                <p:cTn id="25" presetID="3" presetClass="entr" presetSubtype="1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4142" y="980728"/>
            <a:ext cx="8079581" cy="1658198"/>
          </a:xfrm>
        </p:spPr>
        <p:txBody>
          <a:bodyPr>
            <a:normAutofit/>
          </a:bodyPr>
          <a:lstStyle/>
          <a:p>
            <a:pPr eaLnBrk="1" fontAlgn="auto" hangingPunct="1">
              <a:spcAft>
                <a:spcPts val="0"/>
              </a:spcAft>
              <a:defRPr/>
            </a:pPr>
            <a:r>
              <a:rPr lang="en-US" altLang="zh-TW" dirty="0"/>
              <a:t>Features of DegreeWorks – </a:t>
            </a:r>
            <a:br>
              <a:rPr lang="en-US" altLang="zh-TW" dirty="0"/>
            </a:br>
            <a:r>
              <a:rPr lang="en-US" altLang="zh-TW" dirty="0"/>
              <a:t>Class history</a:t>
            </a:r>
            <a:endParaRPr lang="zh-TW" altLang="en-US" dirty="0"/>
          </a:p>
        </p:txBody>
      </p:sp>
      <p:sp>
        <p:nvSpPr>
          <p:cNvPr id="11" name="Content Placeholder 1">
            <a:extLst>
              <a:ext uri="{FF2B5EF4-FFF2-40B4-BE49-F238E27FC236}">
                <a16:creationId xmlns:a16="http://schemas.microsoft.com/office/drawing/2014/main" id="{DE0C2513-9FBC-4CA0-9BC4-9E0C85885701}"/>
              </a:ext>
            </a:extLst>
          </p:cNvPr>
          <p:cNvSpPr txBox="1">
            <a:spLocks/>
          </p:cNvSpPr>
          <p:nvPr/>
        </p:nvSpPr>
        <p:spPr>
          <a:xfrm>
            <a:off x="457200" y="3140968"/>
            <a:ext cx="8229600" cy="4006850"/>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dirty="0"/>
              <a:t>Provides a listing of all of the courses taken by the student, with grades and credits, grouped by the semester taken. 	</a:t>
            </a:r>
          </a:p>
          <a:p>
            <a:pPr marL="717550">
              <a:defRPr/>
            </a:pPr>
            <a:endParaRPr lang="zh-TW" altLang="en-US" sz="3800" b="1" dirty="0">
              <a:solidFill>
                <a:schemeClr val="tx2"/>
              </a:solidFill>
              <a:latin typeface="+mj-lt"/>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0"/>
            <a:ext cx="8229600" cy="1143000"/>
          </a:xfrm>
        </p:spPr>
        <p:txBody>
          <a:bodyPr/>
          <a:lstStyle/>
          <a:p>
            <a:pPr eaLnBrk="1" fontAlgn="auto" hangingPunct="1">
              <a:spcAft>
                <a:spcPts val="0"/>
              </a:spcAft>
              <a:defRPr/>
            </a:pPr>
            <a:r>
              <a:rPr lang="en-US" altLang="zh-TW" dirty="0"/>
              <a:t>Contents</a:t>
            </a:r>
            <a:endParaRPr lang="zh-TW" altLang="en-US" dirty="0"/>
          </a:p>
        </p:txBody>
      </p:sp>
      <p:sp>
        <p:nvSpPr>
          <p:cNvPr id="2" name="Content Placeholder 1"/>
          <p:cNvSpPr>
            <a:spLocks noGrp="1"/>
          </p:cNvSpPr>
          <p:nvPr>
            <p:ph idx="1"/>
          </p:nvPr>
        </p:nvSpPr>
        <p:spPr>
          <a:xfrm>
            <a:off x="878904" y="836712"/>
            <a:ext cx="8229600" cy="4525962"/>
          </a:xfrm>
        </p:spPr>
        <p:txBody>
          <a:bodyPr>
            <a:noAutofit/>
          </a:bodyPr>
          <a:lstStyle/>
          <a:p>
            <a:pPr marL="566928" indent="-457200" eaLnBrk="1" fontAlgn="auto" hangingPunct="1">
              <a:spcAft>
                <a:spcPts val="0"/>
              </a:spcAft>
              <a:buFont typeface="Wingdings" panose="05000000000000000000" pitchFamily="2" charset="2"/>
              <a:buChar char="§"/>
              <a:defRPr/>
            </a:pPr>
            <a:r>
              <a:rPr lang="en-US" altLang="zh-TW" sz="2800" dirty="0"/>
              <a:t>Login and access DegreeWorks </a:t>
            </a:r>
          </a:p>
          <a:p>
            <a:pPr marL="566928" indent="-457200" eaLnBrk="1" fontAlgn="auto" hangingPunct="1">
              <a:spcAft>
                <a:spcPts val="0"/>
              </a:spcAft>
              <a:buFont typeface="Wingdings" panose="05000000000000000000" pitchFamily="2" charset="2"/>
              <a:buChar char="§"/>
              <a:defRPr/>
            </a:pPr>
            <a:r>
              <a:rPr lang="en-US" altLang="zh-TW" sz="2800" dirty="0"/>
              <a:t>Features of DegreeWorks</a:t>
            </a:r>
          </a:p>
          <a:p>
            <a:pPr marL="1165860" indent="-457200" eaLnBrk="1" fontAlgn="auto" hangingPunct="1">
              <a:spcAft>
                <a:spcPts val="0"/>
              </a:spcAft>
              <a:buFont typeface="Wingdings" panose="05000000000000000000" pitchFamily="2" charset="2"/>
              <a:buChar char="§"/>
              <a:defRPr/>
            </a:pPr>
            <a:r>
              <a:rPr lang="en-US" altLang="zh-TW" sz="2800" dirty="0"/>
              <a:t> Degree Audit</a:t>
            </a:r>
          </a:p>
          <a:p>
            <a:pPr marL="1284288" lvl="1" indent="-457200" eaLnBrk="1" fontAlgn="auto" hangingPunct="1">
              <a:spcAft>
                <a:spcPts val="0"/>
              </a:spcAft>
              <a:buFont typeface="Wingdings" panose="05000000000000000000" pitchFamily="2" charset="2"/>
              <a:buChar char="§"/>
              <a:defRPr/>
            </a:pPr>
            <a:r>
              <a:rPr lang="en-US" altLang="zh-TW" sz="2400" dirty="0"/>
              <a:t>Student View</a:t>
            </a:r>
          </a:p>
          <a:p>
            <a:pPr marL="1284288" lvl="1" indent="-457200" eaLnBrk="1" fontAlgn="auto" hangingPunct="1">
              <a:spcAft>
                <a:spcPts val="0"/>
              </a:spcAft>
              <a:buFont typeface="Wingdings" panose="05000000000000000000" pitchFamily="2" charset="2"/>
              <a:buChar char="§"/>
              <a:defRPr/>
            </a:pPr>
            <a:r>
              <a:rPr lang="en-US" altLang="zh-TW" sz="2400" dirty="0"/>
              <a:t>Registration Checklist 	</a:t>
            </a:r>
          </a:p>
          <a:p>
            <a:pPr marL="1284288" lvl="1" indent="-457200" eaLnBrk="1" fontAlgn="auto" hangingPunct="1">
              <a:spcAft>
                <a:spcPts val="0"/>
              </a:spcAft>
              <a:buFont typeface="Wingdings" panose="05000000000000000000" pitchFamily="2" charset="2"/>
              <a:buChar char="§"/>
              <a:defRPr/>
            </a:pPr>
            <a:r>
              <a:rPr lang="en-US" altLang="zh-TW" sz="2400" dirty="0"/>
              <a:t>Class History</a:t>
            </a:r>
          </a:p>
          <a:p>
            <a:pPr marL="566928" indent="-457200" eaLnBrk="1" fontAlgn="auto" hangingPunct="1">
              <a:spcAft>
                <a:spcPts val="0"/>
              </a:spcAft>
              <a:buFont typeface="Wingdings" panose="05000000000000000000" pitchFamily="2" charset="2"/>
              <a:buChar char="§"/>
              <a:defRPr/>
            </a:pPr>
            <a:r>
              <a:rPr lang="en-US" altLang="zh-TW" sz="2800" dirty="0"/>
              <a:t>Request for reviewing and updating audit report</a:t>
            </a:r>
          </a:p>
          <a:p>
            <a:pPr marL="566928" indent="-457200" eaLnBrk="1" fontAlgn="auto" hangingPunct="1">
              <a:spcAft>
                <a:spcPts val="0"/>
              </a:spcAft>
              <a:buFont typeface="Wingdings" panose="05000000000000000000" pitchFamily="2" charset="2"/>
              <a:buChar char="§"/>
              <a:defRPr/>
            </a:pPr>
            <a:r>
              <a:rPr lang="en-US" altLang="zh-TW" sz="2800" dirty="0"/>
              <a:t>Features of DegreeWorks</a:t>
            </a:r>
          </a:p>
          <a:p>
            <a:pPr marL="1165860" indent="-457200" eaLnBrk="1" fontAlgn="auto" hangingPunct="1">
              <a:spcAft>
                <a:spcPts val="0"/>
              </a:spcAft>
              <a:buFont typeface="Wingdings" panose="05000000000000000000" pitchFamily="2" charset="2"/>
              <a:buChar char="§"/>
              <a:defRPr/>
            </a:pPr>
            <a:r>
              <a:rPr lang="en-US" altLang="zh-TW" sz="2800" dirty="0"/>
              <a:t> What If</a:t>
            </a:r>
          </a:p>
          <a:p>
            <a:pPr marL="1165860" indent="-457200" eaLnBrk="1" fontAlgn="auto" hangingPunct="1">
              <a:spcAft>
                <a:spcPts val="0"/>
              </a:spcAft>
              <a:buFont typeface="Wingdings" panose="05000000000000000000" pitchFamily="2" charset="2"/>
              <a:buChar char="§"/>
              <a:defRPr/>
            </a:pPr>
            <a:r>
              <a:rPr lang="en-US" altLang="zh-TW" sz="2800" dirty="0"/>
              <a:t> Look Ahead</a:t>
            </a:r>
          </a:p>
          <a:p>
            <a:pPr marL="1165860" indent="-457200" eaLnBrk="1" fontAlgn="auto" hangingPunct="1">
              <a:spcAft>
                <a:spcPts val="0"/>
              </a:spcAft>
              <a:buFont typeface="Wingdings" panose="05000000000000000000" pitchFamily="2" charset="2"/>
              <a:buChar char="§"/>
              <a:defRPr/>
            </a:pPr>
            <a:r>
              <a:rPr lang="en-US" altLang="zh-TW" sz="2800" dirty="0"/>
              <a:t> Student Educational Planner (SEP)</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500"/>
                                        <p:tgtEl>
                                          <p:spTgt spid="2">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linds(horizontal)">
                                      <p:cBhvr>
                                        <p:cTn id="22" dur="500"/>
                                        <p:tgtEl>
                                          <p:spTgt spid="2">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linds(horizontal)">
                                      <p:cBhvr>
                                        <p:cTn id="25" dur="500"/>
                                        <p:tgtEl>
                                          <p:spTgt spid="2">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linds(horizontal)">
                                      <p:cBhvr>
                                        <p:cTn id="28" dur="500"/>
                                        <p:tgtEl>
                                          <p:spTgt spid="2">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linds(horizontal)">
                                      <p:cBhvr>
                                        <p:cTn id="31" dur="500"/>
                                        <p:tgtEl>
                                          <p:spTgt spid="2">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linds(horizontal)">
                                      <p:cBhvr>
                                        <p:cTn id="34" dur="500"/>
                                        <p:tgtEl>
                                          <p:spTgt spid="2">
                                            <p:txEl>
                                              <p:pRg st="9" end="9"/>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linds(horizontal)">
                                      <p:cBhvr>
                                        <p:cTn id="3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5EF768-F242-416F-A6B3-782CC9484DA9}"/>
              </a:ext>
            </a:extLst>
          </p:cNvPr>
          <p:cNvPicPr>
            <a:picLocks noChangeAspect="1"/>
          </p:cNvPicPr>
          <p:nvPr/>
        </p:nvPicPr>
        <p:blipFill>
          <a:blip r:embed="rId2"/>
          <a:stretch>
            <a:fillRect/>
          </a:stretch>
        </p:blipFill>
        <p:spPr>
          <a:xfrm>
            <a:off x="1395221" y="1431984"/>
            <a:ext cx="6353558" cy="5380272"/>
          </a:xfrm>
          <a:prstGeom prst="rect">
            <a:avLst/>
          </a:prstGeom>
        </p:spPr>
      </p:pic>
      <p:sp>
        <p:nvSpPr>
          <p:cNvPr id="3" name="Title 2"/>
          <p:cNvSpPr>
            <a:spLocks noGrp="1"/>
          </p:cNvSpPr>
          <p:nvPr>
            <p:ph type="title"/>
          </p:nvPr>
        </p:nvSpPr>
        <p:spPr>
          <a:xfrm>
            <a:off x="395536" y="-131124"/>
            <a:ext cx="8079581" cy="1658198"/>
          </a:xfrm>
        </p:spPr>
        <p:txBody>
          <a:bodyPr>
            <a:normAutofit/>
          </a:bodyPr>
          <a:lstStyle/>
          <a:p>
            <a:pPr eaLnBrk="1" fontAlgn="auto" hangingPunct="1">
              <a:spcAft>
                <a:spcPts val="0"/>
              </a:spcAft>
              <a:defRPr/>
            </a:pPr>
            <a:r>
              <a:rPr lang="en-US" altLang="zh-TW" dirty="0"/>
              <a:t>Features of DegreeWorks – </a:t>
            </a:r>
            <a:br>
              <a:rPr lang="en-US" altLang="zh-TW" dirty="0"/>
            </a:br>
            <a:r>
              <a:rPr lang="en-US" altLang="zh-TW" dirty="0"/>
              <a:t>Class history</a:t>
            </a:r>
            <a:endParaRPr lang="zh-TW" altLang="en-US" dirty="0"/>
          </a:p>
        </p:txBody>
      </p:sp>
      <p:sp>
        <p:nvSpPr>
          <p:cNvPr id="5" name="Rectangle 4"/>
          <p:cNvSpPr/>
          <p:nvPr/>
        </p:nvSpPr>
        <p:spPr>
          <a:xfrm>
            <a:off x="4572000" y="1988840"/>
            <a:ext cx="648072" cy="21488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6" name="Straight Arrow Connector 5"/>
          <p:cNvCxnSpPr>
            <a:cxnSpLocks/>
            <a:stCxn id="7" idx="1"/>
          </p:cNvCxnSpPr>
          <p:nvPr/>
        </p:nvCxnSpPr>
        <p:spPr>
          <a:xfrm flipH="1" flipV="1">
            <a:off x="5220072" y="2203723"/>
            <a:ext cx="525222" cy="314226"/>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5745294" y="2348880"/>
            <a:ext cx="1428750" cy="338137"/>
          </a:xfrm>
          <a:prstGeom prst="rect">
            <a:avLst/>
          </a:prstGeom>
          <a:solidFill>
            <a:schemeClr val="bg1"/>
          </a:solidFill>
          <a:ln w="9525">
            <a:noFill/>
            <a:miter lim="800000"/>
            <a:headEnd/>
            <a:tailEnd/>
          </a:ln>
        </p:spPr>
        <p:txBody>
          <a:bodyPr>
            <a:spAutoFit/>
          </a:bodyPr>
          <a:lstStyle/>
          <a:p>
            <a:r>
              <a:rPr lang="en-US" altLang="zh-TW" sz="1600" dirty="0">
                <a:solidFill>
                  <a:srgbClr val="FF0000"/>
                </a:solidFill>
              </a:rPr>
              <a:t>Class History</a:t>
            </a:r>
            <a:endParaRPr lang="zh-TW" altLang="en-US" sz="1600" dirty="0">
              <a:solidFill>
                <a:srgbClr val="FF0000"/>
              </a:solidFill>
            </a:endParaRPr>
          </a:p>
        </p:txBody>
      </p:sp>
    </p:spTree>
    <p:extLst>
      <p:ext uri="{BB962C8B-B14F-4D97-AF65-F5344CB8AC3E}">
        <p14:creationId xmlns:p14="http://schemas.microsoft.com/office/powerpoint/2010/main" val="108898641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AFE0F1-06ED-4CDF-920F-66F14F9DD2D7}"/>
              </a:ext>
            </a:extLst>
          </p:cNvPr>
          <p:cNvPicPr>
            <a:picLocks noChangeAspect="1"/>
          </p:cNvPicPr>
          <p:nvPr/>
        </p:nvPicPr>
        <p:blipFill>
          <a:blip r:embed="rId2"/>
          <a:stretch>
            <a:fillRect/>
          </a:stretch>
        </p:blipFill>
        <p:spPr>
          <a:xfrm>
            <a:off x="541488" y="0"/>
            <a:ext cx="8061024" cy="6858000"/>
          </a:xfrm>
          <a:prstGeom prst="rect">
            <a:avLst/>
          </a:prstGeom>
        </p:spPr>
      </p:pic>
      <p:sp>
        <p:nvSpPr>
          <p:cNvPr id="5" name="TextBox 4"/>
          <p:cNvSpPr txBox="1">
            <a:spLocks noChangeArrowheads="1"/>
          </p:cNvSpPr>
          <p:nvPr/>
        </p:nvSpPr>
        <p:spPr bwMode="auto">
          <a:xfrm>
            <a:off x="4429125" y="1357313"/>
            <a:ext cx="3714750" cy="1200150"/>
          </a:xfrm>
          <a:prstGeom prst="rect">
            <a:avLst/>
          </a:prstGeom>
          <a:solidFill>
            <a:schemeClr val="bg1"/>
          </a:solidFill>
          <a:ln w="9525">
            <a:noFill/>
            <a:miter lim="800000"/>
            <a:headEnd/>
            <a:tailEnd/>
          </a:ln>
        </p:spPr>
        <p:txBody>
          <a:bodyPr>
            <a:spAutoFit/>
          </a:bodyPr>
          <a:lstStyle/>
          <a:p>
            <a:r>
              <a:rPr lang="en-US" altLang="zh-TW" sz="2400" dirty="0">
                <a:solidFill>
                  <a:srgbClr val="FF0000"/>
                </a:solidFill>
              </a:rPr>
              <a:t>Listing </a:t>
            </a:r>
            <a:r>
              <a:rPr lang="en-US" altLang="zh-TW" sz="2400">
                <a:solidFill>
                  <a:srgbClr val="FF0000"/>
                </a:solidFill>
              </a:rPr>
              <a:t>of courses</a:t>
            </a:r>
            <a:r>
              <a:rPr lang="en-US" altLang="zh-TW" sz="2400" dirty="0">
                <a:solidFill>
                  <a:srgbClr val="FF0000"/>
                </a:solidFill>
              </a:rPr>
              <a:t>, grades and credits in chronological order</a:t>
            </a:r>
            <a:endParaRPr lang="zh-TW" altLang="en-US" sz="2400" dirty="0">
              <a:solidFill>
                <a:srgbClr val="FF0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448CCF-9BE1-4CF1-BD43-D293E9B5AD61}"/>
              </a:ext>
            </a:extLst>
          </p:cNvPr>
          <p:cNvPicPr>
            <a:picLocks noChangeAspect="1"/>
          </p:cNvPicPr>
          <p:nvPr/>
        </p:nvPicPr>
        <p:blipFill>
          <a:blip r:embed="rId3"/>
          <a:stretch>
            <a:fillRect/>
          </a:stretch>
        </p:blipFill>
        <p:spPr>
          <a:xfrm>
            <a:off x="26481" y="2348880"/>
            <a:ext cx="9144000" cy="3085991"/>
          </a:xfrm>
          <a:prstGeom prst="rect">
            <a:avLst/>
          </a:prstGeom>
        </p:spPr>
      </p:pic>
      <p:sp>
        <p:nvSpPr>
          <p:cNvPr id="2" name="Content Placeholder 1"/>
          <p:cNvSpPr>
            <a:spLocks noGrp="1"/>
          </p:cNvSpPr>
          <p:nvPr>
            <p:ph idx="1"/>
          </p:nvPr>
        </p:nvSpPr>
        <p:spPr>
          <a:xfrm>
            <a:off x="251520" y="1484784"/>
            <a:ext cx="8435280" cy="4436628"/>
          </a:xfrm>
        </p:spPr>
        <p:txBody>
          <a:bodyPr>
            <a:normAutofit/>
          </a:bodyPr>
          <a:lstStyle/>
          <a:p>
            <a:r>
              <a:rPr lang="en-US" altLang="zh-TW" sz="1800" dirty="0">
                <a:latin typeface="Arial" panose="020B0604020202020204" pitchFamily="34" charset="0"/>
                <a:cs typeface="Arial" panose="020B0604020202020204" pitchFamily="34" charset="0"/>
              </a:rPr>
              <a:t>If the degree audit report is found incorrect or outdated, students can request the Registry to review and update the record by filling in a DegreeWorks request form which could be downloaded from clicking “Request Form” as follows.</a:t>
            </a:r>
            <a:endParaRPr lang="en-US" altLang="zh-TW" sz="1800" u="sng" dirty="0">
              <a:latin typeface="Arial" panose="020B0604020202020204" pitchFamily="34" charset="0"/>
              <a:cs typeface="Arial" panose="020B0604020202020204" pitchFamily="34" charset="0"/>
            </a:endParaRPr>
          </a:p>
          <a:p>
            <a:pPr marL="0" indent="0">
              <a:buNone/>
            </a:pPr>
            <a:endParaRPr lang="en-US" altLang="zh-TW" sz="1800" b="1" u="sng"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28596" y="571480"/>
            <a:ext cx="8229600" cy="1143000"/>
          </a:xfrm>
        </p:spPr>
        <p:txBody>
          <a:bodyPr>
            <a:normAutofit fontScale="90000"/>
          </a:bodyPr>
          <a:lstStyle/>
          <a:p>
            <a:r>
              <a:rPr lang="en-US" altLang="zh-TW" sz="4400" dirty="0"/>
              <a:t>Request for reviewing and updating audit report</a:t>
            </a:r>
            <a:br>
              <a:rPr lang="en-US" altLang="zh-TW" sz="4400" dirty="0"/>
            </a:br>
            <a:endParaRPr lang="zh-TW" altLang="en-US" dirty="0"/>
          </a:p>
        </p:txBody>
      </p:sp>
      <p:sp>
        <p:nvSpPr>
          <p:cNvPr id="6" name="Rectangle 5"/>
          <p:cNvSpPr/>
          <p:nvPr/>
        </p:nvSpPr>
        <p:spPr>
          <a:xfrm>
            <a:off x="1979712" y="2351884"/>
            <a:ext cx="1021675" cy="24864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36C71D-A682-4847-8DC8-41D79802B81A}"/>
              </a:ext>
            </a:extLst>
          </p:cNvPr>
          <p:cNvPicPr>
            <a:picLocks noChangeAspect="1"/>
          </p:cNvPicPr>
          <p:nvPr/>
        </p:nvPicPr>
        <p:blipFill>
          <a:blip r:embed="rId3"/>
          <a:stretch>
            <a:fillRect/>
          </a:stretch>
        </p:blipFill>
        <p:spPr>
          <a:xfrm>
            <a:off x="-3785" y="416743"/>
            <a:ext cx="6238854" cy="6024513"/>
          </a:xfrm>
          <a:prstGeom prst="rect">
            <a:avLst/>
          </a:prstGeom>
        </p:spPr>
      </p:pic>
      <p:sp>
        <p:nvSpPr>
          <p:cNvPr id="11" name="Rectangle 10">
            <a:extLst>
              <a:ext uri="{FF2B5EF4-FFF2-40B4-BE49-F238E27FC236}">
                <a16:creationId xmlns:a16="http://schemas.microsoft.com/office/drawing/2014/main" id="{9DB372A5-C7CA-4B99-8C57-C92CD0F2109C}"/>
              </a:ext>
            </a:extLst>
          </p:cNvPr>
          <p:cNvSpPr/>
          <p:nvPr/>
        </p:nvSpPr>
        <p:spPr>
          <a:xfrm>
            <a:off x="6372200" y="2204864"/>
            <a:ext cx="2664296" cy="923330"/>
          </a:xfrm>
          <a:prstGeom prst="rect">
            <a:avLst/>
          </a:prstGeom>
        </p:spPr>
        <p:txBody>
          <a:bodyPr wrap="square">
            <a:spAutoFit/>
          </a:bodyPr>
          <a:lstStyle/>
          <a:p>
            <a:r>
              <a:rPr lang="en-US" altLang="zh-TW" dirty="0">
                <a:latin typeface="Arial" panose="020B0604020202020204" pitchFamily="34" charset="0"/>
                <a:cs typeface="Arial" panose="020B0604020202020204" pitchFamily="34" charset="0"/>
              </a:rPr>
              <a:t>Complete the form and send email to </a:t>
            </a:r>
            <a:r>
              <a:rPr lang="en-GB" altLang="zh-TW" dirty="0">
                <a:latin typeface="Arial" panose="020B0604020202020204" pitchFamily="34" charset="0"/>
                <a:cs typeface="Arial" panose="020B0604020202020204" pitchFamily="34" charset="0"/>
              </a:rPr>
              <a:t>Registry </a:t>
            </a:r>
            <a:r>
              <a:rPr lang="en-GB" altLang="zh-TW" dirty="0">
                <a:latin typeface="Arial" panose="020B0604020202020204" pitchFamily="34" charset="0"/>
                <a:cs typeface="Arial" panose="020B0604020202020204" pitchFamily="34" charset="0"/>
                <a:hlinkClick r:id="rId4"/>
              </a:rPr>
              <a:t>exam@eduhk.hk</a:t>
            </a:r>
            <a:r>
              <a:rPr lang="en-GB" altLang="zh-TW" dirty="0">
                <a:latin typeface="Arial" panose="020B0604020202020204" pitchFamily="34" charset="0"/>
                <a:cs typeface="Arial" panose="020B0604020202020204" pitchFamily="34" charset="0"/>
              </a:rPr>
              <a:t> </a:t>
            </a:r>
            <a:endParaRPr lang="en-US" altLang="zh-TW"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3225014"/>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68760"/>
            <a:ext cx="8079581" cy="1658198"/>
          </a:xfrm>
        </p:spPr>
        <p:txBody>
          <a:bodyPr>
            <a:normAutofit/>
          </a:bodyPr>
          <a:lstStyle/>
          <a:p>
            <a:r>
              <a:rPr lang="en-US" altLang="zh-TW" dirty="0"/>
              <a:t>Features of DegreeWorks – </a:t>
            </a:r>
            <a:br>
              <a:rPr lang="en-US" altLang="zh-TW" dirty="0"/>
            </a:br>
            <a:r>
              <a:rPr lang="en-US" altLang="zh-TW" dirty="0"/>
              <a:t>What If </a:t>
            </a:r>
            <a:endParaRPr lang="zh-TW" altLang="en-US" dirty="0"/>
          </a:p>
        </p:txBody>
      </p:sp>
      <p:sp>
        <p:nvSpPr>
          <p:cNvPr id="13" name="Content Placeholder 1">
            <a:extLst>
              <a:ext uri="{FF2B5EF4-FFF2-40B4-BE49-F238E27FC236}">
                <a16:creationId xmlns:a16="http://schemas.microsoft.com/office/drawing/2014/main" id="{1B402ECF-C006-43FE-99AB-892C610A3637}"/>
              </a:ext>
            </a:extLst>
          </p:cNvPr>
          <p:cNvSpPr txBox="1">
            <a:spLocks/>
          </p:cNvSpPr>
          <p:nvPr/>
        </p:nvSpPr>
        <p:spPr>
          <a:xfrm>
            <a:off x="457200" y="3140968"/>
            <a:ext cx="8229600" cy="1872208"/>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dirty="0"/>
              <a:t>The “What-if” function shows students how progress towards degree completion changes if they add a Second Major / Minor or change majors.  It can also include unregistered classes that the students plan to take in the future.	</a:t>
            </a:r>
          </a:p>
          <a:p>
            <a:pPr marL="717550">
              <a:defRPr/>
            </a:pPr>
            <a:endParaRPr lang="zh-TW" altLang="en-US" sz="3800" b="1" dirty="0">
              <a:solidFill>
                <a:schemeClr val="tx2"/>
              </a:solidFill>
              <a:latin typeface="+mj-lt"/>
              <a:ea typeface="+mj-ea"/>
              <a:cs typeface="+mj-cs"/>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4109791-C7ED-4930-8C71-2B9C6888156F}"/>
              </a:ext>
            </a:extLst>
          </p:cNvPr>
          <p:cNvPicPr>
            <a:picLocks noChangeAspect="1"/>
          </p:cNvPicPr>
          <p:nvPr/>
        </p:nvPicPr>
        <p:blipFill>
          <a:blip r:embed="rId2"/>
          <a:stretch>
            <a:fillRect/>
          </a:stretch>
        </p:blipFill>
        <p:spPr>
          <a:xfrm>
            <a:off x="1403648" y="1388314"/>
            <a:ext cx="7740352" cy="4985437"/>
          </a:xfrm>
          <a:prstGeom prst="rect">
            <a:avLst/>
          </a:prstGeom>
        </p:spPr>
      </p:pic>
      <p:sp>
        <p:nvSpPr>
          <p:cNvPr id="3" name="Title 2"/>
          <p:cNvSpPr>
            <a:spLocks noGrp="1"/>
          </p:cNvSpPr>
          <p:nvPr>
            <p:ph type="title"/>
          </p:nvPr>
        </p:nvSpPr>
        <p:spPr>
          <a:xfrm>
            <a:off x="0" y="-101473"/>
            <a:ext cx="8079581" cy="1658198"/>
          </a:xfrm>
        </p:spPr>
        <p:txBody>
          <a:bodyPr>
            <a:normAutofit/>
          </a:bodyPr>
          <a:lstStyle/>
          <a:p>
            <a:r>
              <a:rPr lang="en-US" altLang="zh-TW" dirty="0"/>
              <a:t>Features of DegreeWorks – </a:t>
            </a:r>
            <a:br>
              <a:rPr lang="en-US" altLang="zh-TW" dirty="0"/>
            </a:br>
            <a:r>
              <a:rPr lang="en-US" altLang="zh-TW" dirty="0"/>
              <a:t>What If </a:t>
            </a:r>
            <a:endParaRPr lang="zh-TW" altLang="en-US" dirty="0"/>
          </a:p>
        </p:txBody>
      </p:sp>
      <p:grpSp>
        <p:nvGrpSpPr>
          <p:cNvPr id="5" name="Group 7"/>
          <p:cNvGrpSpPr/>
          <p:nvPr/>
        </p:nvGrpSpPr>
        <p:grpSpPr>
          <a:xfrm>
            <a:off x="1403648" y="2215238"/>
            <a:ext cx="1296144" cy="831274"/>
            <a:chOff x="1331640" y="2564904"/>
            <a:chExt cx="1296144" cy="831274"/>
          </a:xfrm>
        </p:grpSpPr>
        <p:sp>
          <p:nvSpPr>
            <p:cNvPr id="7" name="TextBox 6"/>
            <p:cNvSpPr txBox="1"/>
            <p:nvPr/>
          </p:nvSpPr>
          <p:spPr>
            <a:xfrm>
              <a:off x="1619672" y="3026846"/>
              <a:ext cx="1008112" cy="369332"/>
            </a:xfrm>
            <a:prstGeom prst="rect">
              <a:avLst/>
            </a:prstGeom>
            <a:solidFill>
              <a:schemeClr val="bg1"/>
            </a:solidFill>
          </p:spPr>
          <p:txBody>
            <a:bodyPr wrap="square" rtlCol="0">
              <a:spAutoFit/>
            </a:bodyPr>
            <a:lstStyle/>
            <a:p>
              <a:r>
                <a:rPr lang="en-US" altLang="zh-TW" dirty="0">
                  <a:solidFill>
                    <a:srgbClr val="FF0000"/>
                  </a:solidFill>
                </a:rPr>
                <a:t>What If</a:t>
              </a:r>
            </a:p>
          </p:txBody>
        </p:sp>
        <p:sp>
          <p:nvSpPr>
            <p:cNvPr id="6" name="Rectangle 5"/>
            <p:cNvSpPr/>
            <p:nvPr/>
          </p:nvSpPr>
          <p:spPr>
            <a:xfrm>
              <a:off x="1331640" y="2564904"/>
              <a:ext cx="792088" cy="28632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Tree>
    <p:extLst>
      <p:ext uri="{BB962C8B-B14F-4D97-AF65-F5344CB8AC3E}">
        <p14:creationId xmlns:p14="http://schemas.microsoft.com/office/powerpoint/2010/main" val="116725164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CF63E2-2194-4E07-896F-5BB25E24E462}"/>
              </a:ext>
            </a:extLst>
          </p:cNvPr>
          <p:cNvPicPr>
            <a:picLocks noChangeAspect="1"/>
          </p:cNvPicPr>
          <p:nvPr/>
        </p:nvPicPr>
        <p:blipFill>
          <a:blip r:embed="rId2"/>
          <a:stretch>
            <a:fillRect/>
          </a:stretch>
        </p:blipFill>
        <p:spPr>
          <a:xfrm>
            <a:off x="375561" y="510287"/>
            <a:ext cx="8810732" cy="5837425"/>
          </a:xfrm>
          <a:prstGeom prst="rect">
            <a:avLst/>
          </a:prstGeom>
        </p:spPr>
      </p:pic>
      <p:sp>
        <p:nvSpPr>
          <p:cNvPr id="2" name="Content Placeholder 1"/>
          <p:cNvSpPr>
            <a:spLocks noGrp="1"/>
          </p:cNvSpPr>
          <p:nvPr>
            <p:ph idx="1"/>
          </p:nvPr>
        </p:nvSpPr>
        <p:spPr>
          <a:xfrm>
            <a:off x="673224" y="1481138"/>
            <a:ext cx="8229600" cy="4525962"/>
          </a:xfrm>
        </p:spPr>
        <p:txBody>
          <a:bodyPr/>
          <a:lstStyle/>
          <a:p>
            <a:endParaRPr lang="zh-TW" altLang="en-US" dirty="0"/>
          </a:p>
        </p:txBody>
      </p:sp>
      <p:grpSp>
        <p:nvGrpSpPr>
          <p:cNvPr id="3" name="Group 13"/>
          <p:cNvGrpSpPr/>
          <p:nvPr/>
        </p:nvGrpSpPr>
        <p:grpSpPr>
          <a:xfrm>
            <a:off x="2263388" y="2111983"/>
            <a:ext cx="4499991" cy="1872210"/>
            <a:chOff x="2758080" y="2996952"/>
            <a:chExt cx="5563625" cy="1248140"/>
          </a:xfrm>
        </p:grpSpPr>
        <p:sp>
          <p:nvSpPr>
            <p:cNvPr id="9" name="Rectangle 8"/>
            <p:cNvSpPr/>
            <p:nvPr/>
          </p:nvSpPr>
          <p:spPr>
            <a:xfrm>
              <a:off x="3025164" y="2996952"/>
              <a:ext cx="2759870" cy="48005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Rectangle 10"/>
            <p:cNvSpPr/>
            <p:nvPr/>
          </p:nvSpPr>
          <p:spPr>
            <a:xfrm>
              <a:off x="2758080" y="3525011"/>
              <a:ext cx="2848898" cy="72008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TextBox 12"/>
            <p:cNvSpPr txBox="1"/>
            <p:nvPr/>
          </p:nvSpPr>
          <p:spPr>
            <a:xfrm>
              <a:off x="6052118" y="3092963"/>
              <a:ext cx="2269587" cy="954107"/>
            </a:xfrm>
            <a:prstGeom prst="rect">
              <a:avLst/>
            </a:prstGeom>
            <a:solidFill>
              <a:schemeClr val="bg1"/>
            </a:solidFill>
          </p:spPr>
          <p:txBody>
            <a:bodyPr wrap="square" rtlCol="0">
              <a:spAutoFit/>
            </a:bodyPr>
            <a:lstStyle/>
            <a:p>
              <a:r>
                <a:rPr lang="en-US" altLang="zh-TW" sz="1400" dirty="0">
                  <a:solidFill>
                    <a:srgbClr val="FF0000"/>
                  </a:solidFill>
                </a:rPr>
                <a:t>Choose level, degree, catalog semester, program and major, minor and concentration where applicable</a:t>
              </a:r>
            </a:p>
          </p:txBody>
        </p:sp>
      </p:grpSp>
      <p:grpSp>
        <p:nvGrpSpPr>
          <p:cNvPr id="4" name="Group 16"/>
          <p:cNvGrpSpPr/>
          <p:nvPr/>
        </p:nvGrpSpPr>
        <p:grpSpPr>
          <a:xfrm>
            <a:off x="4813972" y="1649225"/>
            <a:ext cx="3220193" cy="2423346"/>
            <a:chOff x="5750076" y="2225289"/>
            <a:chExt cx="3220193" cy="2423346"/>
          </a:xfrm>
        </p:grpSpPr>
        <p:sp>
          <p:nvSpPr>
            <p:cNvPr id="15" name="Rectangle 14"/>
            <p:cNvSpPr/>
            <p:nvPr/>
          </p:nvSpPr>
          <p:spPr>
            <a:xfrm>
              <a:off x="6305973" y="3496507"/>
              <a:ext cx="2664296" cy="115212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TextBox 15"/>
            <p:cNvSpPr txBox="1"/>
            <p:nvPr/>
          </p:nvSpPr>
          <p:spPr>
            <a:xfrm>
              <a:off x="5750076" y="2225289"/>
              <a:ext cx="1944216" cy="523220"/>
            </a:xfrm>
            <a:prstGeom prst="rect">
              <a:avLst/>
            </a:prstGeom>
            <a:solidFill>
              <a:schemeClr val="bg1"/>
            </a:solidFill>
          </p:spPr>
          <p:txBody>
            <a:bodyPr wrap="square" rtlCol="0">
              <a:spAutoFit/>
            </a:bodyPr>
            <a:lstStyle/>
            <a:p>
              <a:r>
                <a:rPr lang="en-US" altLang="zh-TW" sz="1400" dirty="0">
                  <a:solidFill>
                    <a:srgbClr val="FF0000"/>
                  </a:solidFill>
                </a:rPr>
                <a:t>Chosen Areas of study show up here</a:t>
              </a:r>
            </a:p>
          </p:txBody>
        </p:sp>
      </p:grpSp>
      <p:grpSp>
        <p:nvGrpSpPr>
          <p:cNvPr id="5" name="Group 17"/>
          <p:cNvGrpSpPr/>
          <p:nvPr/>
        </p:nvGrpSpPr>
        <p:grpSpPr>
          <a:xfrm>
            <a:off x="967245" y="4800798"/>
            <a:ext cx="2952328" cy="1008112"/>
            <a:chOff x="755576" y="3068960"/>
            <a:chExt cx="5523710" cy="756084"/>
          </a:xfrm>
        </p:grpSpPr>
        <p:sp>
          <p:nvSpPr>
            <p:cNvPr id="19" name="Rectangle 18"/>
            <p:cNvSpPr/>
            <p:nvPr/>
          </p:nvSpPr>
          <p:spPr>
            <a:xfrm>
              <a:off x="3563887" y="3068960"/>
              <a:ext cx="2715399" cy="75608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TextBox 20"/>
            <p:cNvSpPr txBox="1"/>
            <p:nvPr/>
          </p:nvSpPr>
          <p:spPr>
            <a:xfrm>
              <a:off x="755576" y="3068961"/>
              <a:ext cx="2425041" cy="715580"/>
            </a:xfrm>
            <a:prstGeom prst="rect">
              <a:avLst/>
            </a:prstGeom>
            <a:solidFill>
              <a:schemeClr val="bg1"/>
            </a:solidFill>
          </p:spPr>
          <p:txBody>
            <a:bodyPr wrap="square" rtlCol="0">
              <a:spAutoFit/>
            </a:bodyPr>
            <a:lstStyle/>
            <a:p>
              <a:r>
                <a:rPr lang="en-US" altLang="zh-TW" sz="1400" dirty="0">
                  <a:solidFill>
                    <a:srgbClr val="FF0000"/>
                  </a:solidFill>
                </a:rPr>
                <a:t>Enter subject code and number, click Add Course</a:t>
              </a:r>
            </a:p>
          </p:txBody>
        </p:sp>
      </p:grpSp>
      <p:grpSp>
        <p:nvGrpSpPr>
          <p:cNvPr id="6" name="Group 21"/>
          <p:cNvGrpSpPr/>
          <p:nvPr/>
        </p:nvGrpSpPr>
        <p:grpSpPr>
          <a:xfrm>
            <a:off x="5449329" y="4607338"/>
            <a:ext cx="2952329" cy="1080120"/>
            <a:chOff x="5627075" y="3356992"/>
            <a:chExt cx="1925432" cy="1080120"/>
          </a:xfrm>
        </p:grpSpPr>
        <p:sp>
          <p:nvSpPr>
            <p:cNvPr id="23" name="Rectangle 22"/>
            <p:cNvSpPr/>
            <p:nvPr/>
          </p:nvSpPr>
          <p:spPr>
            <a:xfrm>
              <a:off x="5627075" y="3356992"/>
              <a:ext cx="892273" cy="108012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 name="TextBox 23"/>
            <p:cNvSpPr txBox="1"/>
            <p:nvPr/>
          </p:nvSpPr>
          <p:spPr>
            <a:xfrm>
              <a:off x="6566310" y="3429000"/>
              <a:ext cx="986197" cy="523220"/>
            </a:xfrm>
            <a:prstGeom prst="rect">
              <a:avLst/>
            </a:prstGeom>
            <a:solidFill>
              <a:schemeClr val="bg1"/>
            </a:solidFill>
          </p:spPr>
          <p:txBody>
            <a:bodyPr wrap="square" rtlCol="0">
              <a:spAutoFit/>
            </a:bodyPr>
            <a:lstStyle/>
            <a:p>
              <a:r>
                <a:rPr lang="en-US" altLang="zh-TW" sz="1400" dirty="0">
                  <a:solidFill>
                    <a:srgbClr val="FF0000"/>
                  </a:solidFill>
                </a:rPr>
                <a:t>Chosen Courses show up here</a:t>
              </a:r>
            </a:p>
          </p:txBody>
        </p:sp>
      </p:grpSp>
      <p:grpSp>
        <p:nvGrpSpPr>
          <p:cNvPr id="7" name="Group 26"/>
          <p:cNvGrpSpPr/>
          <p:nvPr/>
        </p:nvGrpSpPr>
        <p:grpSpPr>
          <a:xfrm>
            <a:off x="2807805" y="962218"/>
            <a:ext cx="2520277" cy="720080"/>
            <a:chOff x="4546955" y="2276872"/>
            <a:chExt cx="1643659" cy="720080"/>
          </a:xfrm>
        </p:grpSpPr>
        <p:sp>
          <p:nvSpPr>
            <p:cNvPr id="28" name="Rectangle 27"/>
            <p:cNvSpPr/>
            <p:nvPr/>
          </p:nvSpPr>
          <p:spPr>
            <a:xfrm>
              <a:off x="4546955" y="2636912"/>
              <a:ext cx="845311" cy="36004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9" name="TextBox 28"/>
            <p:cNvSpPr txBox="1"/>
            <p:nvPr/>
          </p:nvSpPr>
          <p:spPr>
            <a:xfrm>
              <a:off x="4687839" y="2276872"/>
              <a:ext cx="1502775" cy="307777"/>
            </a:xfrm>
            <a:prstGeom prst="rect">
              <a:avLst/>
            </a:prstGeom>
            <a:solidFill>
              <a:schemeClr val="bg1"/>
            </a:solidFill>
          </p:spPr>
          <p:txBody>
            <a:bodyPr wrap="square" rtlCol="0">
              <a:spAutoFit/>
            </a:bodyPr>
            <a:lstStyle/>
            <a:p>
              <a:r>
                <a:rPr lang="en-US" altLang="zh-TW" sz="1400" dirty="0">
                  <a:solidFill>
                    <a:srgbClr val="FF0000"/>
                  </a:solidFill>
                </a:rPr>
                <a:t>Click Process What-If</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4"/>
                                        </p:tgtEl>
                                        <p:attrNameLst>
                                          <p:attrName>ppt_x</p:attrName>
                                        </p:attrNameLst>
                                      </p:cBhvr>
                                      <p:tavLst>
                                        <p:tav tm="0">
                                          <p:val>
                                            <p:strVal val="ppt_x"/>
                                          </p:val>
                                        </p:tav>
                                        <p:tav tm="100000">
                                          <p:val>
                                            <p:strVal val="ppt_x"/>
                                          </p:val>
                                        </p:tav>
                                      </p:tavLst>
                                    </p:anim>
                                    <p:anim calcmode="lin" valueType="num">
                                      <p:cBhvr additive="base">
                                        <p:cTn id="23" dur="500"/>
                                        <p:tgtEl>
                                          <p:spTgt spid="4"/>
                                        </p:tgtEl>
                                        <p:attrNameLst>
                                          <p:attrName>ppt_y</p:attrName>
                                        </p:attrNameLst>
                                      </p:cBhvr>
                                      <p:tavLst>
                                        <p:tav tm="0">
                                          <p:val>
                                            <p:strVal val="ppt_y"/>
                                          </p:val>
                                        </p:tav>
                                        <p:tav tm="100000">
                                          <p:val>
                                            <p:strVal val="1+ppt_h/2"/>
                                          </p:val>
                                        </p:tav>
                                      </p:tavLst>
                                    </p:anim>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5"/>
                                        </p:tgtEl>
                                        <p:attrNameLst>
                                          <p:attrName>ppt_x</p:attrName>
                                        </p:attrNameLst>
                                      </p:cBhvr>
                                      <p:tavLst>
                                        <p:tav tm="0">
                                          <p:val>
                                            <p:strVal val="ppt_x"/>
                                          </p:val>
                                        </p:tav>
                                        <p:tav tm="100000">
                                          <p:val>
                                            <p:strVal val="ppt_x"/>
                                          </p:val>
                                        </p:tav>
                                      </p:tavLst>
                                    </p:anim>
                                    <p:anim calcmode="lin" valueType="num">
                                      <p:cBhvr additive="base">
                                        <p:cTn id="34" dur="500"/>
                                        <p:tgtEl>
                                          <p:spTgt spid="5"/>
                                        </p:tgtEl>
                                        <p:attrNameLst>
                                          <p:attrName>ppt_y</p:attrName>
                                        </p:attrNameLst>
                                      </p:cBhvr>
                                      <p:tavLst>
                                        <p:tav tm="0">
                                          <p:val>
                                            <p:strVal val="ppt_y"/>
                                          </p:val>
                                        </p:tav>
                                        <p:tav tm="100000">
                                          <p:val>
                                            <p:strVal val="1+ppt_h/2"/>
                                          </p:val>
                                        </p:tav>
                                      </p:tavLst>
                                    </p:anim>
                                    <p:set>
                                      <p:cBhvr>
                                        <p:cTn id="35" dur="1" fill="hold">
                                          <p:stCondLst>
                                            <p:cond delay="49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6"/>
                                        </p:tgtEl>
                                        <p:attrNameLst>
                                          <p:attrName>ppt_x</p:attrName>
                                        </p:attrNameLst>
                                      </p:cBhvr>
                                      <p:tavLst>
                                        <p:tav tm="0">
                                          <p:val>
                                            <p:strVal val="ppt_x"/>
                                          </p:val>
                                        </p:tav>
                                        <p:tav tm="100000">
                                          <p:val>
                                            <p:strVal val="ppt_x"/>
                                          </p:val>
                                        </p:tav>
                                      </p:tavLst>
                                    </p:anim>
                                    <p:anim calcmode="lin" valueType="num">
                                      <p:cBhvr additive="base">
                                        <p:cTn id="45" dur="500"/>
                                        <p:tgtEl>
                                          <p:spTgt spid="6"/>
                                        </p:tgtEl>
                                        <p:attrNameLst>
                                          <p:attrName>ppt_y</p:attrName>
                                        </p:attrNameLst>
                                      </p:cBhvr>
                                      <p:tavLst>
                                        <p:tav tm="0">
                                          <p:val>
                                            <p:strVal val="ppt_y"/>
                                          </p:val>
                                        </p:tav>
                                        <p:tav tm="100000">
                                          <p:val>
                                            <p:strVal val="1+ppt_h/2"/>
                                          </p:val>
                                        </p:tav>
                                      </p:tavLst>
                                    </p:anim>
                                    <p:set>
                                      <p:cBhvr>
                                        <p:cTn id="46" dur="1" fill="hold">
                                          <p:stCondLst>
                                            <p:cond delay="499"/>
                                          </p:stCondLst>
                                        </p:cTn>
                                        <p:tgtEl>
                                          <p:spTgt spid="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332656"/>
            <a:ext cx="7067128" cy="5386412"/>
          </a:xfrm>
        </p:spPr>
        <p:txBody>
          <a:bodyPr/>
          <a:lstStyle/>
          <a:p>
            <a:r>
              <a:rPr lang="en-US" altLang="zh-TW" sz="1800" dirty="0">
                <a:solidFill>
                  <a:prstClr val="black"/>
                </a:solidFill>
              </a:rPr>
              <a:t>The “What-if” audit shows students how progress towards degree completion changes if they add a Second Major / Minor or change majors.</a:t>
            </a:r>
            <a:endParaRPr lang="zh-TW" altLang="en-US" dirty="0"/>
          </a:p>
        </p:txBody>
      </p:sp>
      <p:pic>
        <p:nvPicPr>
          <p:cNvPr id="3" name="Picture 2">
            <a:extLst>
              <a:ext uri="{FF2B5EF4-FFF2-40B4-BE49-F238E27FC236}">
                <a16:creationId xmlns:a16="http://schemas.microsoft.com/office/drawing/2014/main" id="{5545B5A4-060E-42F4-B92C-A8C92389FB8C}"/>
              </a:ext>
            </a:extLst>
          </p:cNvPr>
          <p:cNvPicPr>
            <a:picLocks noChangeAspect="1"/>
          </p:cNvPicPr>
          <p:nvPr/>
        </p:nvPicPr>
        <p:blipFill>
          <a:blip r:embed="rId2"/>
          <a:stretch>
            <a:fillRect/>
          </a:stretch>
        </p:blipFill>
        <p:spPr>
          <a:xfrm>
            <a:off x="1073378" y="911013"/>
            <a:ext cx="6997243" cy="5946987"/>
          </a:xfrm>
          <a:prstGeom prst="rect">
            <a:avLst/>
          </a:prstGeom>
        </p:spPr>
      </p:pic>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E0676B-AA46-407B-A922-9616A7A10C84}"/>
              </a:ext>
            </a:extLst>
          </p:cNvPr>
          <p:cNvPicPr>
            <a:picLocks noChangeAspect="1"/>
          </p:cNvPicPr>
          <p:nvPr/>
        </p:nvPicPr>
        <p:blipFill>
          <a:blip r:embed="rId2"/>
          <a:stretch>
            <a:fillRect/>
          </a:stretch>
        </p:blipFill>
        <p:spPr>
          <a:xfrm>
            <a:off x="543310" y="0"/>
            <a:ext cx="8057380" cy="6857999"/>
          </a:xfrm>
          <a:prstGeom prst="rect">
            <a:avLst/>
          </a:prstGeom>
        </p:spPr>
      </p:pic>
    </p:spTree>
    <p:extLst>
      <p:ext uri="{BB962C8B-B14F-4D97-AF65-F5344CB8AC3E}">
        <p14:creationId xmlns:p14="http://schemas.microsoft.com/office/powerpoint/2010/main" val="4168439026"/>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B6E73B8-CFE7-439C-87BD-D7B8B967A35B}"/>
              </a:ext>
            </a:extLst>
          </p:cNvPr>
          <p:cNvSpPr>
            <a:spLocks noGrp="1"/>
          </p:cNvSpPr>
          <p:nvPr>
            <p:ph idx="1"/>
          </p:nvPr>
        </p:nvSpPr>
        <p:spPr>
          <a:xfrm>
            <a:off x="251520" y="260648"/>
            <a:ext cx="8065294" cy="3766185"/>
          </a:xfrm>
        </p:spPr>
        <p:txBody>
          <a:bodyPr/>
          <a:lstStyle/>
          <a:p>
            <a:r>
              <a:rPr lang="en-US" dirty="0"/>
              <a:t>Click </a:t>
            </a:r>
            <a:r>
              <a:rPr lang="en-US" b="1" dirty="0"/>
              <a:t>Save as PDF </a:t>
            </a:r>
            <a:r>
              <a:rPr lang="en-US" dirty="0"/>
              <a:t>button to save/print What-If Audit </a:t>
            </a:r>
          </a:p>
        </p:txBody>
      </p:sp>
      <p:sp>
        <p:nvSpPr>
          <p:cNvPr id="5" name="Content Placeholder 1">
            <a:extLst>
              <a:ext uri="{FF2B5EF4-FFF2-40B4-BE49-F238E27FC236}">
                <a16:creationId xmlns:a16="http://schemas.microsoft.com/office/drawing/2014/main" id="{A7ACF04B-B241-4FF4-97A3-33345C4DEB76}"/>
              </a:ext>
            </a:extLst>
          </p:cNvPr>
          <p:cNvSpPr txBox="1">
            <a:spLocks/>
          </p:cNvSpPr>
          <p:nvPr/>
        </p:nvSpPr>
        <p:spPr>
          <a:xfrm>
            <a:off x="457200" y="404664"/>
            <a:ext cx="8229600" cy="1872208"/>
          </a:xfrm>
          <a:prstGeom prst="rect">
            <a:avLst/>
          </a:prstGeom>
        </p:spPr>
        <p:txBody>
          <a:bodyPr vert="horz" lIns="91440" tIns="45720" rIns="91440" bIns="45720" rtlCol="0">
            <a:normAutofit fontScale="85000"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US" dirty="0"/>
          </a:p>
          <a:p>
            <a:r>
              <a:rPr lang="en-US" dirty="0"/>
              <a:t>What-If Audits are not stored in the database. After they are run, the results can be saved or printed using the Save as PDF button. Navigating away from What-If screen the audit cannot be accessed again. It is possible to run another What-If Audit with the same parameters. </a:t>
            </a:r>
          </a:p>
          <a:p>
            <a:r>
              <a:rPr lang="en-US" dirty="0"/>
              <a:t>	</a:t>
            </a:r>
          </a:p>
          <a:p>
            <a:pPr marL="717550">
              <a:defRPr/>
            </a:pPr>
            <a:endParaRPr lang="zh-TW" altLang="en-US" sz="3800" b="1" dirty="0">
              <a:solidFill>
                <a:schemeClr val="tx2"/>
              </a:solidFill>
              <a:latin typeface="+mj-lt"/>
              <a:ea typeface="+mj-ea"/>
              <a:cs typeface="+mj-cs"/>
            </a:endParaRPr>
          </a:p>
        </p:txBody>
      </p:sp>
      <p:pic>
        <p:nvPicPr>
          <p:cNvPr id="2" name="Picture 1">
            <a:extLst>
              <a:ext uri="{FF2B5EF4-FFF2-40B4-BE49-F238E27FC236}">
                <a16:creationId xmlns:a16="http://schemas.microsoft.com/office/drawing/2014/main" id="{C3A27677-7A4A-470B-AE34-2F320935FCB9}"/>
              </a:ext>
            </a:extLst>
          </p:cNvPr>
          <p:cNvPicPr>
            <a:picLocks noChangeAspect="1"/>
          </p:cNvPicPr>
          <p:nvPr/>
        </p:nvPicPr>
        <p:blipFill>
          <a:blip r:embed="rId2"/>
          <a:stretch>
            <a:fillRect/>
          </a:stretch>
        </p:blipFill>
        <p:spPr>
          <a:xfrm>
            <a:off x="0" y="1799697"/>
            <a:ext cx="9144000" cy="4742304"/>
          </a:xfrm>
          <a:prstGeom prst="rect">
            <a:avLst/>
          </a:prstGeom>
        </p:spPr>
      </p:pic>
      <p:sp>
        <p:nvSpPr>
          <p:cNvPr id="7" name="TextBox 6">
            <a:extLst>
              <a:ext uri="{FF2B5EF4-FFF2-40B4-BE49-F238E27FC236}">
                <a16:creationId xmlns:a16="http://schemas.microsoft.com/office/drawing/2014/main" id="{931EEBA5-9E09-4F69-B51A-2723333F234D}"/>
              </a:ext>
            </a:extLst>
          </p:cNvPr>
          <p:cNvSpPr txBox="1">
            <a:spLocks noChangeArrowheads="1"/>
          </p:cNvSpPr>
          <p:nvPr/>
        </p:nvSpPr>
        <p:spPr bwMode="auto">
          <a:xfrm>
            <a:off x="3719737" y="2184087"/>
            <a:ext cx="2557425" cy="338554"/>
          </a:xfrm>
          <a:prstGeom prst="rect">
            <a:avLst/>
          </a:prstGeom>
          <a:solidFill>
            <a:schemeClr val="bg1"/>
          </a:solidFill>
          <a:ln w="9525">
            <a:noFill/>
            <a:miter lim="800000"/>
            <a:headEnd/>
            <a:tailEnd/>
          </a:ln>
        </p:spPr>
        <p:txBody>
          <a:bodyPr wrap="square">
            <a:spAutoFit/>
          </a:bodyPr>
          <a:lstStyle/>
          <a:p>
            <a:r>
              <a:rPr lang="en-US" altLang="zh-TW" sz="1600" dirty="0">
                <a:solidFill>
                  <a:srgbClr val="FF0000"/>
                </a:solidFill>
              </a:rPr>
              <a:t>Click “Save as PDF”</a:t>
            </a:r>
            <a:endParaRPr lang="zh-TW" altLang="en-US" sz="1600" dirty="0">
              <a:solidFill>
                <a:srgbClr val="FF0000"/>
              </a:solidFill>
            </a:endParaRPr>
          </a:p>
        </p:txBody>
      </p:sp>
      <p:sp>
        <p:nvSpPr>
          <p:cNvPr id="8" name="Rectangle 7">
            <a:extLst>
              <a:ext uri="{FF2B5EF4-FFF2-40B4-BE49-F238E27FC236}">
                <a16:creationId xmlns:a16="http://schemas.microsoft.com/office/drawing/2014/main" id="{5ECEA361-9E16-46F2-AD8F-B88847E44DE3}"/>
              </a:ext>
            </a:extLst>
          </p:cNvPr>
          <p:cNvSpPr/>
          <p:nvPr/>
        </p:nvSpPr>
        <p:spPr>
          <a:xfrm>
            <a:off x="1740657" y="2664318"/>
            <a:ext cx="861531" cy="28575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9" name="Straight Arrow Connector 8">
            <a:extLst>
              <a:ext uri="{FF2B5EF4-FFF2-40B4-BE49-F238E27FC236}">
                <a16:creationId xmlns:a16="http://schemas.microsoft.com/office/drawing/2014/main" id="{93A94352-649F-4913-8A05-F05CAC3D9B6F}"/>
              </a:ext>
            </a:extLst>
          </p:cNvPr>
          <p:cNvCxnSpPr>
            <a:cxnSpLocks/>
          </p:cNvCxnSpPr>
          <p:nvPr/>
        </p:nvCxnSpPr>
        <p:spPr>
          <a:xfrm flipH="1">
            <a:off x="2604754" y="2406751"/>
            <a:ext cx="1112418" cy="305592"/>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8818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3" presetClass="exit" presetSubtype="10" fill="hold" grpId="1" nodeType="withEffect">
                                  <p:stCondLst>
                                    <p:cond delay="0"/>
                                  </p:stCondLst>
                                  <p:childTnLst>
                                    <p:animEffect transition="out" filter="blinds(horizontal)">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3B8407-19AC-43F6-835E-B2A505E2957D}"/>
              </a:ext>
            </a:extLst>
          </p:cNvPr>
          <p:cNvPicPr>
            <a:picLocks noChangeAspect="1"/>
          </p:cNvPicPr>
          <p:nvPr/>
        </p:nvPicPr>
        <p:blipFill>
          <a:blip r:embed="rId2"/>
          <a:stretch>
            <a:fillRect/>
          </a:stretch>
        </p:blipFill>
        <p:spPr>
          <a:xfrm>
            <a:off x="1403648" y="3573016"/>
            <a:ext cx="5019048" cy="2609524"/>
          </a:xfrm>
          <a:prstGeom prst="rect">
            <a:avLst/>
          </a:prstGeom>
        </p:spPr>
      </p:pic>
      <p:sp>
        <p:nvSpPr>
          <p:cNvPr id="5" name="Content Placeholder 1"/>
          <p:cNvSpPr txBox="1">
            <a:spLocks/>
          </p:cNvSpPr>
          <p:nvPr/>
        </p:nvSpPr>
        <p:spPr bwMode="auto">
          <a:xfrm>
            <a:off x="591791" y="2041525"/>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66737" marR="0" lvl="0" indent="-457200" algn="l" defTabSz="914400" rtl="0" eaLnBrk="0" fontAlgn="base" latinLnBrk="0" hangingPunct="0">
              <a:lnSpc>
                <a:spcPct val="100000"/>
              </a:lnSpc>
              <a:spcBef>
                <a:spcPts val="400"/>
              </a:spcBef>
              <a:spcAft>
                <a:spcPct val="0"/>
              </a:spcAft>
              <a:buClr>
                <a:schemeClr val="accent1"/>
              </a:buClr>
              <a:buSzPct val="68000"/>
              <a:buFont typeface="Wingdings" panose="05000000000000000000" pitchFamily="2" charset="2"/>
              <a:buChar char="§"/>
              <a:tabLst/>
              <a:defRPr/>
            </a:pPr>
            <a:r>
              <a:rPr kumimoji="0" lang="en-US" altLang="zh-TW" sz="2700" i="0" u="none" strike="noStrike" kern="1200" cap="none" spc="0" normalizeH="0" baseline="0" noProof="0" dirty="0">
                <a:ln>
                  <a:noFill/>
                </a:ln>
                <a:solidFill>
                  <a:schemeClr val="tx1"/>
                </a:solidFill>
                <a:effectLst/>
                <a:uLnTx/>
                <a:uFillTx/>
                <a:latin typeface="+mn-lt"/>
                <a:ea typeface="+mn-ea"/>
              </a:rPr>
              <a:t>The Portal &gt; e-SIS &gt; DegreeWorks &gt; Login with your EdUHK network account</a:t>
            </a:r>
            <a:endParaRPr kumimoji="0" lang="en-US" altLang="zh-TW" sz="2700" i="0" u="none" strike="noStrike" kern="1200" cap="none" spc="0" normalizeH="0" baseline="0" noProof="0" dirty="0">
              <a:ln>
                <a:noFill/>
              </a:ln>
              <a:solidFill>
                <a:schemeClr val="tx1"/>
              </a:solidFill>
              <a:effectLst/>
              <a:uLnTx/>
              <a:uFillTx/>
              <a:latin typeface="+mn-lt"/>
              <a:ea typeface="+mn-ea"/>
              <a:sym typeface="Wingdings" pitchFamily="2" charset="2"/>
            </a:endParaRPr>
          </a:p>
        </p:txBody>
      </p:sp>
      <p:sp>
        <p:nvSpPr>
          <p:cNvPr id="7" name="Rectangle 6"/>
          <p:cNvSpPr/>
          <p:nvPr/>
        </p:nvSpPr>
        <p:spPr>
          <a:xfrm>
            <a:off x="4427984" y="5733256"/>
            <a:ext cx="1080120" cy="3600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Title 2"/>
          <p:cNvSpPr txBox="1">
            <a:spLocks/>
          </p:cNvSpPr>
          <p:nvPr/>
        </p:nvSpPr>
        <p:spPr>
          <a:xfrm>
            <a:off x="609600" y="427038"/>
            <a:ext cx="8229600" cy="1143000"/>
          </a:xfrm>
          <a:prstGeom prst="rect">
            <a:avLst/>
          </a:prstGeom>
        </p:spPr>
        <p:txBody>
          <a:bodyPr vert="horz" rtlCol="0" anchor="ctr">
            <a:normAutofit fontScale="97500"/>
            <a:scene3d>
              <a:camera prst="orthographicFront"/>
              <a:lightRig rig="soft" dir="t"/>
            </a:scene3d>
            <a:sp3d prstMaterial="softEdge">
              <a:bevelT w="25400" h="25400"/>
            </a:sp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Login and Access DegreeWorks</a:t>
            </a:r>
            <a:endParaRPr kumimoji="0" lang="zh-TW"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9"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28D467C-0558-4A8E-BFA4-860063B0705A}"/>
              </a:ext>
            </a:extLst>
          </p:cNvPr>
          <p:cNvPicPr>
            <a:picLocks noChangeAspect="1"/>
          </p:cNvPicPr>
          <p:nvPr/>
        </p:nvPicPr>
        <p:blipFill>
          <a:blip r:embed="rId2"/>
          <a:stretch>
            <a:fillRect/>
          </a:stretch>
        </p:blipFill>
        <p:spPr>
          <a:xfrm>
            <a:off x="1085850" y="0"/>
            <a:ext cx="6972300" cy="6858000"/>
          </a:xfrm>
          <a:prstGeom prst="rect">
            <a:avLst/>
          </a:prstGeom>
        </p:spPr>
      </p:pic>
    </p:spTree>
    <p:extLst>
      <p:ext uri="{BB962C8B-B14F-4D97-AF65-F5344CB8AC3E}">
        <p14:creationId xmlns:p14="http://schemas.microsoft.com/office/powerpoint/2010/main" val="2284211111"/>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F0A323-3FA2-4D93-8715-788BD6C360DA}"/>
              </a:ext>
            </a:extLst>
          </p:cNvPr>
          <p:cNvPicPr>
            <a:picLocks noChangeAspect="1"/>
          </p:cNvPicPr>
          <p:nvPr/>
        </p:nvPicPr>
        <p:blipFill>
          <a:blip r:embed="rId2"/>
          <a:stretch>
            <a:fillRect/>
          </a:stretch>
        </p:blipFill>
        <p:spPr>
          <a:xfrm>
            <a:off x="6117" y="2636912"/>
            <a:ext cx="9144000" cy="4031038"/>
          </a:xfrm>
          <a:prstGeom prst="rect">
            <a:avLst/>
          </a:prstGeom>
        </p:spPr>
      </p:pic>
      <p:sp>
        <p:nvSpPr>
          <p:cNvPr id="3" name="Title 2"/>
          <p:cNvSpPr>
            <a:spLocks noGrp="1"/>
          </p:cNvSpPr>
          <p:nvPr>
            <p:ph type="title"/>
          </p:nvPr>
        </p:nvSpPr>
        <p:spPr>
          <a:xfrm>
            <a:off x="179511" y="132538"/>
            <a:ext cx="8079581" cy="1658198"/>
          </a:xfrm>
        </p:spPr>
        <p:txBody>
          <a:bodyPr>
            <a:normAutofit/>
          </a:bodyPr>
          <a:lstStyle/>
          <a:p>
            <a:r>
              <a:rPr lang="en-US" altLang="zh-TW" dirty="0"/>
              <a:t>Features of DegreeWorks – </a:t>
            </a:r>
            <a:br>
              <a:rPr lang="en-US" altLang="zh-TW" dirty="0"/>
            </a:br>
            <a:r>
              <a:rPr lang="en-US" altLang="zh-TW" dirty="0"/>
              <a:t>Look Ahead</a:t>
            </a:r>
            <a:endParaRPr lang="zh-TW" altLang="en-US" dirty="0"/>
          </a:p>
        </p:txBody>
      </p:sp>
      <p:grpSp>
        <p:nvGrpSpPr>
          <p:cNvPr id="4" name="Group 6"/>
          <p:cNvGrpSpPr/>
          <p:nvPr/>
        </p:nvGrpSpPr>
        <p:grpSpPr>
          <a:xfrm>
            <a:off x="91902" y="3933056"/>
            <a:ext cx="1275233" cy="1042540"/>
            <a:chOff x="1121619" y="3356992"/>
            <a:chExt cx="1082479" cy="1042540"/>
          </a:xfrm>
        </p:grpSpPr>
        <p:sp>
          <p:nvSpPr>
            <p:cNvPr id="8" name="Rectangle 7"/>
            <p:cNvSpPr/>
            <p:nvPr/>
          </p:nvSpPr>
          <p:spPr>
            <a:xfrm>
              <a:off x="1121619" y="3356992"/>
              <a:ext cx="720080" cy="21431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TextBox 9"/>
            <p:cNvSpPr txBox="1"/>
            <p:nvPr/>
          </p:nvSpPr>
          <p:spPr>
            <a:xfrm>
              <a:off x="1195986" y="3753201"/>
              <a:ext cx="1008112" cy="646331"/>
            </a:xfrm>
            <a:prstGeom prst="rect">
              <a:avLst/>
            </a:prstGeom>
            <a:solidFill>
              <a:schemeClr val="bg1"/>
            </a:solidFill>
          </p:spPr>
          <p:txBody>
            <a:bodyPr wrap="square" rtlCol="0">
              <a:spAutoFit/>
            </a:bodyPr>
            <a:lstStyle/>
            <a:p>
              <a:r>
                <a:rPr lang="en-US" altLang="zh-TW" dirty="0">
                  <a:solidFill>
                    <a:srgbClr val="FF0000"/>
                  </a:solidFill>
                </a:rPr>
                <a:t>Look Ahead</a:t>
              </a:r>
            </a:p>
          </p:txBody>
        </p:sp>
      </p:grpSp>
      <p:sp>
        <p:nvSpPr>
          <p:cNvPr id="11" name="Content Placeholder 1">
            <a:extLst>
              <a:ext uri="{FF2B5EF4-FFF2-40B4-BE49-F238E27FC236}">
                <a16:creationId xmlns:a16="http://schemas.microsoft.com/office/drawing/2014/main" id="{E919D7D5-1002-4C97-84E4-8D9146133667}"/>
              </a:ext>
            </a:extLst>
          </p:cNvPr>
          <p:cNvSpPr txBox="1">
            <a:spLocks/>
          </p:cNvSpPr>
          <p:nvPr/>
        </p:nvSpPr>
        <p:spPr>
          <a:xfrm>
            <a:off x="-108520" y="1628800"/>
            <a:ext cx="8229600" cy="4006850"/>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717550">
              <a:defRPr/>
            </a:pPr>
            <a:r>
              <a:rPr lang="en-US" dirty="0"/>
              <a:t>The Look Ahead allows the audit to include unregistered classes the student plans to take in the future.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linds(horizontal)">
                                      <p:cBhvr>
                                        <p:cTn id="1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485459-221F-458C-9177-8B8ECDBF0A58}"/>
              </a:ext>
            </a:extLst>
          </p:cNvPr>
          <p:cNvPicPr>
            <a:picLocks noChangeAspect="1"/>
          </p:cNvPicPr>
          <p:nvPr/>
        </p:nvPicPr>
        <p:blipFill>
          <a:blip r:embed="rId2"/>
          <a:stretch>
            <a:fillRect/>
          </a:stretch>
        </p:blipFill>
        <p:spPr>
          <a:xfrm>
            <a:off x="0" y="714975"/>
            <a:ext cx="9144000" cy="4244493"/>
          </a:xfrm>
          <a:prstGeom prst="rect">
            <a:avLst/>
          </a:prstGeom>
        </p:spPr>
      </p:pic>
      <p:sp>
        <p:nvSpPr>
          <p:cNvPr id="2" name="Content Placeholder 1"/>
          <p:cNvSpPr>
            <a:spLocks noGrp="1"/>
          </p:cNvSpPr>
          <p:nvPr>
            <p:ph idx="1"/>
          </p:nvPr>
        </p:nvSpPr>
        <p:spPr>
          <a:xfrm>
            <a:off x="467544" y="0"/>
            <a:ext cx="7067128" cy="5674444"/>
          </a:xfrm>
        </p:spPr>
        <p:txBody>
          <a:bodyPr/>
          <a:lstStyle/>
          <a:p>
            <a:endParaRPr lang="en-US" altLang="zh-TW" sz="1800" dirty="0"/>
          </a:p>
          <a:p>
            <a:r>
              <a:rPr lang="en-US" altLang="zh-TW" sz="1800" dirty="0"/>
              <a:t>Repeat entering subject(s) and number(s), if needed.</a:t>
            </a:r>
            <a:endParaRPr lang="zh-TW" altLang="en-US" dirty="0"/>
          </a:p>
        </p:txBody>
      </p:sp>
      <p:grpSp>
        <p:nvGrpSpPr>
          <p:cNvPr id="3" name="Group 8"/>
          <p:cNvGrpSpPr/>
          <p:nvPr/>
        </p:nvGrpSpPr>
        <p:grpSpPr>
          <a:xfrm>
            <a:off x="1403648" y="2636884"/>
            <a:ext cx="1944216" cy="1818784"/>
            <a:chOff x="755576" y="1124744"/>
            <a:chExt cx="1944216" cy="1818784"/>
          </a:xfrm>
        </p:grpSpPr>
        <p:sp>
          <p:nvSpPr>
            <p:cNvPr id="11" name="Rectangle 10"/>
            <p:cNvSpPr/>
            <p:nvPr/>
          </p:nvSpPr>
          <p:spPr>
            <a:xfrm>
              <a:off x="755576" y="1124744"/>
              <a:ext cx="1944216" cy="100811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TextBox 11"/>
            <p:cNvSpPr txBox="1"/>
            <p:nvPr/>
          </p:nvSpPr>
          <p:spPr>
            <a:xfrm>
              <a:off x="827584" y="2204864"/>
              <a:ext cx="1728192" cy="738664"/>
            </a:xfrm>
            <a:prstGeom prst="rect">
              <a:avLst/>
            </a:prstGeom>
            <a:solidFill>
              <a:schemeClr val="bg1"/>
            </a:solidFill>
          </p:spPr>
          <p:txBody>
            <a:bodyPr wrap="square" rtlCol="0">
              <a:spAutoFit/>
            </a:bodyPr>
            <a:lstStyle/>
            <a:p>
              <a:r>
                <a:rPr lang="en-US" altLang="zh-TW" sz="1400" dirty="0">
                  <a:solidFill>
                    <a:srgbClr val="FF0000"/>
                  </a:solidFill>
                </a:rPr>
                <a:t>Enter subject code and number, click Add Course</a:t>
              </a:r>
            </a:p>
          </p:txBody>
        </p:sp>
      </p:grpSp>
      <p:grpSp>
        <p:nvGrpSpPr>
          <p:cNvPr id="4" name="Group 12"/>
          <p:cNvGrpSpPr/>
          <p:nvPr/>
        </p:nvGrpSpPr>
        <p:grpSpPr>
          <a:xfrm>
            <a:off x="3419872" y="2795367"/>
            <a:ext cx="3096344" cy="1584176"/>
            <a:chOff x="5251381" y="3000068"/>
            <a:chExt cx="2019355" cy="872480"/>
          </a:xfrm>
        </p:grpSpPr>
        <p:sp>
          <p:nvSpPr>
            <p:cNvPr id="14" name="Rectangle 13"/>
            <p:cNvSpPr/>
            <p:nvPr/>
          </p:nvSpPr>
          <p:spPr>
            <a:xfrm>
              <a:off x="5251381" y="3000068"/>
              <a:ext cx="939235" cy="87248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TextBox 14"/>
            <p:cNvSpPr txBox="1"/>
            <p:nvPr/>
          </p:nvSpPr>
          <p:spPr>
            <a:xfrm>
              <a:off x="6284539" y="3198359"/>
              <a:ext cx="986197" cy="523220"/>
            </a:xfrm>
            <a:prstGeom prst="rect">
              <a:avLst/>
            </a:prstGeom>
            <a:solidFill>
              <a:schemeClr val="bg1"/>
            </a:solidFill>
          </p:spPr>
          <p:txBody>
            <a:bodyPr wrap="square" rtlCol="0">
              <a:spAutoFit/>
            </a:bodyPr>
            <a:lstStyle/>
            <a:p>
              <a:r>
                <a:rPr lang="en-US" altLang="zh-TW" sz="1400" dirty="0">
                  <a:solidFill>
                    <a:srgbClr val="FF0000"/>
                  </a:solidFill>
                </a:rPr>
                <a:t>Chosen Courses show up here</a:t>
              </a:r>
            </a:p>
          </p:txBody>
        </p:sp>
      </p:grpSp>
      <p:grpSp>
        <p:nvGrpSpPr>
          <p:cNvPr id="5" name="Group 16"/>
          <p:cNvGrpSpPr/>
          <p:nvPr/>
        </p:nvGrpSpPr>
        <p:grpSpPr>
          <a:xfrm>
            <a:off x="2524945" y="1067872"/>
            <a:ext cx="2952326" cy="792088"/>
            <a:chOff x="5392267" y="2780929"/>
            <a:chExt cx="1925430" cy="792088"/>
          </a:xfrm>
        </p:grpSpPr>
        <p:sp>
          <p:nvSpPr>
            <p:cNvPr id="18" name="Rectangle 17"/>
            <p:cNvSpPr/>
            <p:nvPr/>
          </p:nvSpPr>
          <p:spPr>
            <a:xfrm>
              <a:off x="5392267" y="3284985"/>
              <a:ext cx="704426" cy="28803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 name="TextBox 18"/>
            <p:cNvSpPr txBox="1"/>
            <p:nvPr/>
          </p:nvSpPr>
          <p:spPr>
            <a:xfrm>
              <a:off x="5814922" y="2780929"/>
              <a:ext cx="1502775" cy="307777"/>
            </a:xfrm>
            <a:prstGeom prst="rect">
              <a:avLst/>
            </a:prstGeom>
            <a:solidFill>
              <a:schemeClr val="bg1"/>
            </a:solidFill>
          </p:spPr>
          <p:txBody>
            <a:bodyPr wrap="square" rtlCol="0">
              <a:spAutoFit/>
            </a:bodyPr>
            <a:lstStyle/>
            <a:p>
              <a:r>
                <a:rPr lang="en-US" altLang="zh-TW" sz="1400" dirty="0">
                  <a:solidFill>
                    <a:srgbClr val="FF0000"/>
                  </a:solidFill>
                </a:rPr>
                <a:t>Click Process New</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ppt_x"/>
                                          </p:val>
                                        </p:tav>
                                      </p:tavLst>
                                    </p:anim>
                                    <p:anim calcmode="lin" valueType="num">
                                      <p:cBhvr additive="base">
                                        <p:cTn id="17" dur="500"/>
                                        <p:tgtEl>
                                          <p:spTgt spid="3"/>
                                        </p:tgtEl>
                                        <p:attrNameLst>
                                          <p:attrName>ppt_y</p:attrName>
                                        </p:attrNameLst>
                                      </p:cBhvr>
                                      <p:tavLst>
                                        <p:tav tm="0">
                                          <p:val>
                                            <p:strVal val="ppt_y"/>
                                          </p:val>
                                        </p:tav>
                                        <p:tav tm="100000">
                                          <p:val>
                                            <p:strVal val="1+ppt_h/2"/>
                                          </p:val>
                                        </p:tav>
                                      </p:tavLst>
                                    </p:anim>
                                    <p:set>
                                      <p:cBhvr>
                                        <p:cTn id="18" dur="1" fill="hold">
                                          <p:stCondLst>
                                            <p:cond delay="4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4"/>
                                        </p:tgtEl>
                                        <p:attrNameLst>
                                          <p:attrName>ppt_x</p:attrName>
                                        </p:attrNameLst>
                                      </p:cBhvr>
                                      <p:tavLst>
                                        <p:tav tm="0">
                                          <p:val>
                                            <p:strVal val="ppt_x"/>
                                          </p:val>
                                        </p:tav>
                                        <p:tav tm="100000">
                                          <p:val>
                                            <p:strVal val="ppt_x"/>
                                          </p:val>
                                        </p:tav>
                                      </p:tavLst>
                                    </p:anim>
                                    <p:anim calcmode="lin" valueType="num">
                                      <p:cBhvr additive="base">
                                        <p:cTn id="28" dur="500"/>
                                        <p:tgtEl>
                                          <p:spTgt spid="4"/>
                                        </p:tgtEl>
                                        <p:attrNameLst>
                                          <p:attrName>ppt_y</p:attrName>
                                        </p:attrNameLst>
                                      </p:cBhvr>
                                      <p:tavLst>
                                        <p:tav tm="0">
                                          <p:val>
                                            <p:strVal val="ppt_y"/>
                                          </p:val>
                                        </p:tav>
                                        <p:tav tm="100000">
                                          <p:val>
                                            <p:strVal val="1+ppt_h/2"/>
                                          </p:val>
                                        </p:tav>
                                      </p:tavLst>
                                    </p:anim>
                                    <p:set>
                                      <p:cBhvr>
                                        <p:cTn id="29" dur="1" fill="hold">
                                          <p:stCondLst>
                                            <p:cond delay="499"/>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658C4E-A0AB-4D33-8C39-C2FB815BC4B3}"/>
              </a:ext>
            </a:extLst>
          </p:cNvPr>
          <p:cNvPicPr>
            <a:picLocks noChangeAspect="1"/>
          </p:cNvPicPr>
          <p:nvPr/>
        </p:nvPicPr>
        <p:blipFill>
          <a:blip r:embed="rId2"/>
          <a:stretch>
            <a:fillRect/>
          </a:stretch>
        </p:blipFill>
        <p:spPr>
          <a:xfrm>
            <a:off x="683568" y="651871"/>
            <a:ext cx="7272808" cy="6206129"/>
          </a:xfrm>
          <a:prstGeom prst="rect">
            <a:avLst/>
          </a:prstGeom>
        </p:spPr>
      </p:pic>
      <p:sp>
        <p:nvSpPr>
          <p:cNvPr id="2" name="Content Placeholder 1"/>
          <p:cNvSpPr>
            <a:spLocks noGrp="1"/>
          </p:cNvSpPr>
          <p:nvPr>
            <p:ph idx="1"/>
          </p:nvPr>
        </p:nvSpPr>
        <p:spPr>
          <a:xfrm>
            <a:off x="467544" y="188640"/>
            <a:ext cx="7067128" cy="5602436"/>
          </a:xfrm>
        </p:spPr>
        <p:txBody>
          <a:bodyPr/>
          <a:lstStyle/>
          <a:p>
            <a:r>
              <a:rPr lang="en-US" altLang="zh-TW" sz="1800" dirty="0">
                <a:solidFill>
                  <a:prstClr val="black"/>
                </a:solidFill>
              </a:rPr>
              <a:t>Courses will be marked with “Planned </a:t>
            </a:r>
            <a:r>
              <a:rPr lang="en-US" altLang="zh-TW" sz="1800" dirty="0" err="1">
                <a:solidFill>
                  <a:prstClr val="black"/>
                </a:solidFill>
              </a:rPr>
              <a:t>Sem</a:t>
            </a:r>
            <a:r>
              <a:rPr lang="en-US" altLang="zh-TW" sz="1800" dirty="0">
                <a:solidFill>
                  <a:prstClr val="black"/>
                </a:solidFill>
              </a:rPr>
              <a:t>” in the Look Ahead Audit report.</a:t>
            </a:r>
            <a:endParaRPr lang="zh-TW" altLang="en-US" dirty="0"/>
          </a:p>
        </p:txBody>
      </p:sp>
      <p:sp>
        <p:nvSpPr>
          <p:cNvPr id="6" name="Rectangle 5"/>
          <p:cNvSpPr/>
          <p:nvPr/>
        </p:nvSpPr>
        <p:spPr>
          <a:xfrm>
            <a:off x="1043608" y="5229200"/>
            <a:ext cx="7272808" cy="36004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873AA6-3135-41DC-A5A4-12763814FDC4}"/>
              </a:ext>
            </a:extLst>
          </p:cNvPr>
          <p:cNvPicPr>
            <a:picLocks noChangeAspect="1"/>
          </p:cNvPicPr>
          <p:nvPr/>
        </p:nvPicPr>
        <p:blipFill>
          <a:blip r:embed="rId2"/>
          <a:stretch>
            <a:fillRect/>
          </a:stretch>
        </p:blipFill>
        <p:spPr>
          <a:xfrm>
            <a:off x="1547664" y="947398"/>
            <a:ext cx="6941982" cy="5910601"/>
          </a:xfrm>
          <a:prstGeom prst="rect">
            <a:avLst/>
          </a:prstGeom>
        </p:spPr>
      </p:pic>
      <p:sp>
        <p:nvSpPr>
          <p:cNvPr id="2" name="Content Placeholder 1"/>
          <p:cNvSpPr>
            <a:spLocks noGrp="1"/>
          </p:cNvSpPr>
          <p:nvPr>
            <p:ph idx="1"/>
          </p:nvPr>
        </p:nvSpPr>
        <p:spPr>
          <a:xfrm>
            <a:off x="467544" y="188640"/>
            <a:ext cx="8022102" cy="5602436"/>
          </a:xfrm>
        </p:spPr>
        <p:txBody>
          <a:bodyPr/>
          <a:lstStyle/>
          <a:p>
            <a:r>
              <a:rPr lang="en-US" dirty="0"/>
              <a:t>It is important to remember that these Look Ahead audits are not saved, but can be printed and run again. </a:t>
            </a:r>
            <a:endParaRPr lang="zh-TW" altLang="en-US" dirty="0"/>
          </a:p>
        </p:txBody>
      </p:sp>
      <p:sp>
        <p:nvSpPr>
          <p:cNvPr id="6" name="Rectangle 5"/>
          <p:cNvSpPr/>
          <p:nvPr/>
        </p:nvSpPr>
        <p:spPr>
          <a:xfrm>
            <a:off x="6444208" y="947398"/>
            <a:ext cx="1053551" cy="19365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7" name="Straight Arrow Connector 6">
            <a:extLst>
              <a:ext uri="{FF2B5EF4-FFF2-40B4-BE49-F238E27FC236}">
                <a16:creationId xmlns:a16="http://schemas.microsoft.com/office/drawing/2014/main" id="{98B4A0C1-F4A5-4B22-9FBF-4E68AF0495A3}"/>
              </a:ext>
            </a:extLst>
          </p:cNvPr>
          <p:cNvCxnSpPr>
            <a:cxnSpLocks/>
            <a:endCxn id="6" idx="2"/>
          </p:cNvCxnSpPr>
          <p:nvPr/>
        </p:nvCxnSpPr>
        <p:spPr>
          <a:xfrm flipV="1">
            <a:off x="6444208" y="1141048"/>
            <a:ext cx="526776" cy="4115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088628A-A020-4904-8227-53DF94EA0C24}"/>
              </a:ext>
            </a:extLst>
          </p:cNvPr>
          <p:cNvSpPr txBox="1">
            <a:spLocks noChangeArrowheads="1"/>
          </p:cNvSpPr>
          <p:nvPr/>
        </p:nvSpPr>
        <p:spPr bwMode="auto">
          <a:xfrm>
            <a:off x="5940152" y="1552571"/>
            <a:ext cx="642499" cy="338554"/>
          </a:xfrm>
          <a:prstGeom prst="rect">
            <a:avLst/>
          </a:prstGeom>
          <a:solidFill>
            <a:schemeClr val="bg1"/>
          </a:solidFill>
          <a:ln w="9525">
            <a:noFill/>
            <a:miter lim="800000"/>
            <a:headEnd/>
            <a:tailEnd/>
          </a:ln>
        </p:spPr>
        <p:txBody>
          <a:bodyPr wrap="square">
            <a:spAutoFit/>
          </a:bodyPr>
          <a:lstStyle/>
          <a:p>
            <a:r>
              <a:rPr lang="en-US" altLang="zh-TW" sz="1600" dirty="0">
                <a:solidFill>
                  <a:srgbClr val="FF0000"/>
                </a:solidFill>
              </a:rPr>
              <a:t>Print</a:t>
            </a:r>
            <a:endParaRPr lang="zh-TW" altLang="en-US" sz="1600" dirty="0">
              <a:solidFill>
                <a:srgbClr val="FF0000"/>
              </a:solidFill>
            </a:endParaRPr>
          </a:p>
        </p:txBody>
      </p:sp>
    </p:spTree>
    <p:extLst>
      <p:ext uri="{BB962C8B-B14F-4D97-AF65-F5344CB8AC3E}">
        <p14:creationId xmlns:p14="http://schemas.microsoft.com/office/powerpoint/2010/main" val="20739316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4A44-9892-461A-B8AE-1BCC85F1EA03}"/>
              </a:ext>
            </a:extLst>
          </p:cNvPr>
          <p:cNvSpPr>
            <a:spLocks noGrp="1"/>
          </p:cNvSpPr>
          <p:nvPr>
            <p:ph type="title"/>
          </p:nvPr>
        </p:nvSpPr>
        <p:spPr>
          <a:xfrm>
            <a:off x="492919" y="331576"/>
            <a:ext cx="8079581" cy="1658198"/>
          </a:xfrm>
        </p:spPr>
        <p:txBody>
          <a:bodyPr/>
          <a:lstStyle/>
          <a:p>
            <a:r>
              <a:rPr lang="en-US" altLang="zh-TW" dirty="0"/>
              <a:t>Features of DegreeWorks – </a:t>
            </a:r>
            <a:br>
              <a:rPr lang="en-US" altLang="zh-TW" dirty="0"/>
            </a:br>
            <a:r>
              <a:rPr lang="en-US" altLang="zh-TW" dirty="0"/>
              <a:t>Student Educational Planner (SEP)</a:t>
            </a:r>
            <a:endParaRPr lang="en-US" dirty="0"/>
          </a:p>
        </p:txBody>
      </p:sp>
      <p:sp>
        <p:nvSpPr>
          <p:cNvPr id="3" name="Content Placeholder 2">
            <a:extLst>
              <a:ext uri="{FF2B5EF4-FFF2-40B4-BE49-F238E27FC236}">
                <a16:creationId xmlns:a16="http://schemas.microsoft.com/office/drawing/2014/main" id="{022E5288-9931-4DFD-975F-55493C06AE58}"/>
              </a:ext>
            </a:extLst>
          </p:cNvPr>
          <p:cNvSpPr>
            <a:spLocks noGrp="1"/>
          </p:cNvSpPr>
          <p:nvPr>
            <p:ph idx="1"/>
          </p:nvPr>
        </p:nvSpPr>
        <p:spPr>
          <a:xfrm>
            <a:off x="507206" y="1772816"/>
            <a:ext cx="8457282" cy="4320480"/>
          </a:xfrm>
        </p:spPr>
        <p:txBody>
          <a:bodyPr>
            <a:normAutofit fontScale="85000" lnSpcReduction="10000"/>
          </a:bodyPr>
          <a:lstStyle/>
          <a:p>
            <a:endParaRPr lang="en-US" sz="1600" dirty="0"/>
          </a:p>
          <a:p>
            <a:r>
              <a:rPr lang="en-US" sz="3300" b="1" dirty="0"/>
              <a:t>Academic and teaching staff will play the role of academic advisors.</a:t>
            </a:r>
          </a:p>
          <a:p>
            <a:r>
              <a:rPr lang="en-US" sz="3300" b="1" dirty="0"/>
              <a:t>They meet students at least once during their first year of study and assist students with various aspects of their learning experience and render Professional Advice.</a:t>
            </a:r>
          </a:p>
          <a:p>
            <a:r>
              <a:rPr lang="en-US" dirty="0"/>
              <a:t>DegreeWorks is designed to aid and facilitate academic advising, but is not intended to replace face-to-face advising sessions.  For details, please visit </a:t>
            </a:r>
            <a:r>
              <a:rPr lang="en-US" dirty="0">
                <a:hlinkClick r:id="rId3"/>
              </a:rPr>
              <a:t>https://www.eduhk.hk/advising</a:t>
            </a:r>
            <a:r>
              <a:rPr lang="en-US" dirty="0"/>
              <a:t>.</a:t>
            </a:r>
          </a:p>
          <a:p>
            <a:endParaRPr lang="en-US" dirty="0"/>
          </a:p>
          <a:p>
            <a:r>
              <a:rPr lang="en-US" sz="1500" dirty="0"/>
              <a:t>Important Note: The old DegreeWorks 4 supported a total of 50 lines of Notes per plan, each line with a maximum of 72 bytes, including spaces at the end of lines. That’s a total of 3600 bytes. And the all-over max size of the plan, including all course information and notes, is 10K. </a:t>
            </a:r>
            <a:r>
              <a:rPr lang="en-US" sz="1500" b="1" dirty="0"/>
              <a:t>The new </a:t>
            </a:r>
            <a:r>
              <a:rPr lang="en-US" altLang="zh-TW" sz="1500" b="1" dirty="0"/>
              <a:t>Student Educational Planner (SEP) in DegreeWorks 5</a:t>
            </a:r>
            <a:r>
              <a:rPr lang="en-US" sz="1500" b="1" dirty="0"/>
              <a:t> does not have these limitations.</a:t>
            </a:r>
          </a:p>
        </p:txBody>
      </p:sp>
    </p:spTree>
    <p:extLst>
      <p:ext uri="{BB962C8B-B14F-4D97-AF65-F5344CB8AC3E}">
        <p14:creationId xmlns:p14="http://schemas.microsoft.com/office/powerpoint/2010/main" val="3362797533"/>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4A44-9892-461A-B8AE-1BCC85F1EA03}"/>
              </a:ext>
            </a:extLst>
          </p:cNvPr>
          <p:cNvSpPr>
            <a:spLocks noGrp="1"/>
          </p:cNvSpPr>
          <p:nvPr>
            <p:ph type="title"/>
          </p:nvPr>
        </p:nvSpPr>
        <p:spPr>
          <a:xfrm>
            <a:off x="492919" y="331576"/>
            <a:ext cx="8079581" cy="1658198"/>
          </a:xfrm>
        </p:spPr>
        <p:txBody>
          <a:bodyPr/>
          <a:lstStyle/>
          <a:p>
            <a:r>
              <a:rPr lang="en-US" altLang="zh-TW" dirty="0"/>
              <a:t>Features of DegreeWorks – </a:t>
            </a:r>
            <a:br>
              <a:rPr lang="en-US" altLang="zh-TW" dirty="0"/>
            </a:br>
            <a:r>
              <a:rPr lang="en-US" altLang="zh-TW" dirty="0"/>
              <a:t>Student Educational Planner (SEP)</a:t>
            </a:r>
            <a:endParaRPr lang="en-US" dirty="0"/>
          </a:p>
        </p:txBody>
      </p:sp>
      <p:sp>
        <p:nvSpPr>
          <p:cNvPr id="3" name="Content Placeholder 2">
            <a:extLst>
              <a:ext uri="{FF2B5EF4-FFF2-40B4-BE49-F238E27FC236}">
                <a16:creationId xmlns:a16="http://schemas.microsoft.com/office/drawing/2014/main" id="{022E5288-9931-4DFD-975F-55493C06AE58}"/>
              </a:ext>
            </a:extLst>
          </p:cNvPr>
          <p:cNvSpPr>
            <a:spLocks noGrp="1"/>
          </p:cNvSpPr>
          <p:nvPr>
            <p:ph idx="1"/>
          </p:nvPr>
        </p:nvSpPr>
        <p:spPr>
          <a:xfrm>
            <a:off x="492919" y="2205378"/>
            <a:ext cx="8457282" cy="4320480"/>
          </a:xfrm>
        </p:spPr>
        <p:txBody>
          <a:bodyPr>
            <a:normAutofit/>
          </a:bodyPr>
          <a:lstStyle/>
          <a:p>
            <a:pPr algn="ctr"/>
            <a:endParaRPr lang="en-US" sz="1600" dirty="0"/>
          </a:p>
          <a:p>
            <a:r>
              <a:rPr lang="en-US" sz="5400" b="1" dirty="0"/>
              <a:t>Edit View</a:t>
            </a:r>
          </a:p>
          <a:p>
            <a:r>
              <a:rPr lang="en-US" sz="5400" b="1" dirty="0"/>
              <a:t>(for Academic Advisors)</a:t>
            </a:r>
          </a:p>
        </p:txBody>
      </p:sp>
    </p:spTree>
    <p:extLst>
      <p:ext uri="{BB962C8B-B14F-4D97-AF65-F5344CB8AC3E}">
        <p14:creationId xmlns:p14="http://schemas.microsoft.com/office/powerpoint/2010/main" val="718944357"/>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9C7078-8977-43DE-8C4A-D9BB742F0724}"/>
              </a:ext>
            </a:extLst>
          </p:cNvPr>
          <p:cNvPicPr>
            <a:picLocks noChangeAspect="1"/>
          </p:cNvPicPr>
          <p:nvPr/>
        </p:nvPicPr>
        <p:blipFill>
          <a:blip r:embed="rId2"/>
          <a:stretch>
            <a:fillRect/>
          </a:stretch>
        </p:blipFill>
        <p:spPr>
          <a:xfrm>
            <a:off x="0" y="240093"/>
            <a:ext cx="9144000" cy="6429267"/>
          </a:xfrm>
          <a:prstGeom prst="rect">
            <a:avLst/>
          </a:prstGeom>
        </p:spPr>
      </p:pic>
      <p:sp>
        <p:nvSpPr>
          <p:cNvPr id="7" name="Rectangle 6">
            <a:extLst>
              <a:ext uri="{FF2B5EF4-FFF2-40B4-BE49-F238E27FC236}">
                <a16:creationId xmlns:a16="http://schemas.microsoft.com/office/drawing/2014/main" id="{90A1980C-73AE-4A9C-B1AF-3A60C3819319}"/>
              </a:ext>
            </a:extLst>
          </p:cNvPr>
          <p:cNvSpPr/>
          <p:nvPr/>
        </p:nvSpPr>
        <p:spPr>
          <a:xfrm>
            <a:off x="683568" y="620688"/>
            <a:ext cx="914400" cy="348176"/>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C29F159-2E44-45FC-AC96-907CF69C3341}"/>
              </a:ext>
            </a:extLst>
          </p:cNvPr>
          <p:cNvSpPr txBox="1"/>
          <p:nvPr/>
        </p:nvSpPr>
        <p:spPr>
          <a:xfrm>
            <a:off x="683568" y="1340768"/>
            <a:ext cx="3312368" cy="646331"/>
          </a:xfrm>
          <a:prstGeom prst="rect">
            <a:avLst/>
          </a:prstGeom>
          <a:solidFill>
            <a:schemeClr val="bg1"/>
          </a:solidFill>
        </p:spPr>
        <p:txBody>
          <a:bodyPr wrap="square" rtlCol="0">
            <a:spAutoFit/>
          </a:bodyPr>
          <a:lstStyle/>
          <a:p>
            <a:r>
              <a:rPr lang="en-US" dirty="0">
                <a:solidFill>
                  <a:srgbClr val="FF0000"/>
                </a:solidFill>
              </a:rPr>
              <a:t>Click “Plans” tab to access the Student Educational Planner (SEP)</a:t>
            </a:r>
          </a:p>
        </p:txBody>
      </p:sp>
      <p:sp>
        <p:nvSpPr>
          <p:cNvPr id="9" name="Rectangle 8">
            <a:extLst>
              <a:ext uri="{FF2B5EF4-FFF2-40B4-BE49-F238E27FC236}">
                <a16:creationId xmlns:a16="http://schemas.microsoft.com/office/drawing/2014/main" id="{FF35383F-5268-466E-9DCD-BABC3500088C}"/>
              </a:ext>
            </a:extLst>
          </p:cNvPr>
          <p:cNvSpPr/>
          <p:nvPr/>
        </p:nvSpPr>
        <p:spPr>
          <a:xfrm>
            <a:off x="7164288" y="1098422"/>
            <a:ext cx="1915418" cy="499487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C699890-1772-4260-96AC-F38D3AC25BD6}"/>
              </a:ext>
            </a:extLst>
          </p:cNvPr>
          <p:cNvSpPr/>
          <p:nvPr/>
        </p:nvSpPr>
        <p:spPr>
          <a:xfrm>
            <a:off x="82670" y="2100241"/>
            <a:ext cx="4572000" cy="1477328"/>
          </a:xfrm>
          <a:prstGeom prst="rect">
            <a:avLst/>
          </a:prstGeom>
          <a:solidFill>
            <a:schemeClr val="bg1"/>
          </a:solidFill>
        </p:spPr>
        <p:txBody>
          <a:bodyPr>
            <a:spAutoFit/>
          </a:bodyPr>
          <a:lstStyle/>
          <a:p>
            <a:pPr>
              <a:spcAft>
                <a:spcPts val="0"/>
              </a:spcAft>
            </a:pPr>
            <a:r>
              <a:rPr lang="en-GB" dirty="0">
                <a:solidFill>
                  <a:srgbClr val="FF0000"/>
                </a:solidFill>
                <a:ea typeface="新細明體" panose="02020500000000000000" pitchFamily="18" charset="-120"/>
              </a:rPr>
              <a:t>With Edit View as the default view, student records with no plan in place, as well as student records with one or more plans in place, will see their plan or plans in Edit View.  The student cannot have more than 1 active plan.</a:t>
            </a:r>
            <a:endParaRPr lang="en-US" dirty="0">
              <a:solidFill>
                <a:srgbClr val="FF0000"/>
              </a:solidFill>
              <a:ea typeface="新細明體" panose="02020500000000000000" pitchFamily="18" charset="-120"/>
            </a:endParaRPr>
          </a:p>
        </p:txBody>
      </p:sp>
      <p:sp>
        <p:nvSpPr>
          <p:cNvPr id="6" name="TextBox 5">
            <a:extLst>
              <a:ext uri="{FF2B5EF4-FFF2-40B4-BE49-F238E27FC236}">
                <a16:creationId xmlns:a16="http://schemas.microsoft.com/office/drawing/2014/main" id="{A4180E3C-07C9-450C-92A3-4C0E79F2D228}"/>
              </a:ext>
            </a:extLst>
          </p:cNvPr>
          <p:cNvSpPr txBox="1"/>
          <p:nvPr/>
        </p:nvSpPr>
        <p:spPr>
          <a:xfrm>
            <a:off x="3203848" y="4509120"/>
            <a:ext cx="184731" cy="369332"/>
          </a:xfrm>
          <a:prstGeom prst="rect">
            <a:avLst/>
          </a:prstGeom>
          <a:noFill/>
        </p:spPr>
        <p:txBody>
          <a:bodyPr wrap="none" rtlCol="0">
            <a:spAutoFit/>
          </a:bodyPr>
          <a:lstStyle/>
          <a:p>
            <a:endParaRPr lang="en-US" dirty="0"/>
          </a:p>
        </p:txBody>
      </p:sp>
      <p:cxnSp>
        <p:nvCxnSpPr>
          <p:cNvPr id="11" name="Straight Arrow Connector 10">
            <a:extLst>
              <a:ext uri="{FF2B5EF4-FFF2-40B4-BE49-F238E27FC236}">
                <a16:creationId xmlns:a16="http://schemas.microsoft.com/office/drawing/2014/main" id="{D7D5BC28-719E-4884-86D7-BAED8B638A56}"/>
              </a:ext>
            </a:extLst>
          </p:cNvPr>
          <p:cNvCxnSpPr/>
          <p:nvPr/>
        </p:nvCxnSpPr>
        <p:spPr>
          <a:xfrm flipH="1" flipV="1">
            <a:off x="1597968" y="878648"/>
            <a:ext cx="525760" cy="372934"/>
          </a:xfrm>
          <a:prstGeom prst="straightConnector1">
            <a:avLst/>
          </a:prstGeom>
          <a:ln w="19050">
            <a:tailEnd type="triangle"/>
          </a:ln>
        </p:spPr>
        <p:style>
          <a:lnRef idx="1">
            <a:schemeClr val="accent3"/>
          </a:lnRef>
          <a:fillRef idx="0">
            <a:schemeClr val="accent3"/>
          </a:fillRef>
          <a:effectRef idx="0">
            <a:schemeClr val="accent3"/>
          </a:effectRef>
          <a:fontRef idx="minor">
            <a:schemeClr val="tx1"/>
          </a:fontRef>
        </p:style>
      </p:cxnSp>
      <p:sp>
        <p:nvSpPr>
          <p:cNvPr id="12" name="Rectangle 11">
            <a:extLst>
              <a:ext uri="{FF2B5EF4-FFF2-40B4-BE49-F238E27FC236}">
                <a16:creationId xmlns:a16="http://schemas.microsoft.com/office/drawing/2014/main" id="{502381F7-B963-44DD-B328-3DDC6616EA15}"/>
              </a:ext>
            </a:extLst>
          </p:cNvPr>
          <p:cNvSpPr/>
          <p:nvPr/>
        </p:nvSpPr>
        <p:spPr>
          <a:xfrm>
            <a:off x="6012160" y="878648"/>
            <a:ext cx="1800200" cy="372934"/>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cxnSp>
        <p:nvCxnSpPr>
          <p:cNvPr id="14" name="Straight Arrow Connector 13">
            <a:extLst>
              <a:ext uri="{FF2B5EF4-FFF2-40B4-BE49-F238E27FC236}">
                <a16:creationId xmlns:a16="http://schemas.microsoft.com/office/drawing/2014/main" id="{E205E678-BD43-4D8B-9DCC-D27D2ACC1117}"/>
              </a:ext>
            </a:extLst>
          </p:cNvPr>
          <p:cNvCxnSpPr/>
          <p:nvPr/>
        </p:nvCxnSpPr>
        <p:spPr>
          <a:xfrm flipV="1">
            <a:off x="4766320" y="1251582"/>
            <a:ext cx="1243678" cy="138533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5" name="Rectangle 14">
            <a:extLst>
              <a:ext uri="{FF2B5EF4-FFF2-40B4-BE49-F238E27FC236}">
                <a16:creationId xmlns:a16="http://schemas.microsoft.com/office/drawing/2014/main" id="{B596F6F9-9918-49B6-8110-B79252356F77}"/>
              </a:ext>
            </a:extLst>
          </p:cNvPr>
          <p:cNvSpPr/>
          <p:nvPr/>
        </p:nvSpPr>
        <p:spPr>
          <a:xfrm>
            <a:off x="3779912" y="1196752"/>
            <a:ext cx="525760" cy="26403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E57043A7-A238-4DAF-824B-ADFC8143495D}"/>
              </a:ext>
            </a:extLst>
          </p:cNvPr>
          <p:cNvCxnSpPr/>
          <p:nvPr/>
        </p:nvCxnSpPr>
        <p:spPr>
          <a:xfrm flipH="1" flipV="1">
            <a:off x="4211960" y="1460788"/>
            <a:ext cx="554360" cy="1176124"/>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8" name="Rectangle 17">
            <a:extLst>
              <a:ext uri="{FF2B5EF4-FFF2-40B4-BE49-F238E27FC236}">
                <a16:creationId xmlns:a16="http://schemas.microsoft.com/office/drawing/2014/main" id="{F0340A88-3A71-41D7-A4AC-82A210526F12}"/>
              </a:ext>
            </a:extLst>
          </p:cNvPr>
          <p:cNvSpPr/>
          <p:nvPr/>
        </p:nvSpPr>
        <p:spPr>
          <a:xfrm>
            <a:off x="2123728" y="3591233"/>
            <a:ext cx="4572000" cy="2862322"/>
          </a:xfrm>
          <a:prstGeom prst="rect">
            <a:avLst/>
          </a:prstGeom>
          <a:solidFill>
            <a:schemeClr val="bg1"/>
          </a:solidFill>
        </p:spPr>
        <p:txBody>
          <a:bodyPr>
            <a:spAutoFit/>
          </a:bodyPr>
          <a:lstStyle/>
          <a:p>
            <a:pPr>
              <a:spcAft>
                <a:spcPts val="0"/>
              </a:spcAft>
            </a:pPr>
            <a:r>
              <a:rPr lang="en-US" dirty="0">
                <a:solidFill>
                  <a:srgbClr val="FF0000"/>
                </a:solidFill>
                <a:ea typeface="新細明體" panose="02020500000000000000" pitchFamily="18" charset="-120"/>
              </a:rPr>
              <a:t>The right-hand panel of the Edit view provides options for “dragging and dropping” coursework to the plan. The “Still Needed” view provides course information from the student audit, whereas the “Courses” view provides a Catalog inventory listing.  These can be especially helpful when starting from a blank plan.</a:t>
            </a:r>
          </a:p>
          <a:p>
            <a:pPr>
              <a:spcAft>
                <a:spcPts val="0"/>
              </a:spcAft>
            </a:pPr>
            <a:r>
              <a:rPr lang="en-GB" dirty="0">
                <a:solidFill>
                  <a:srgbClr val="FF0000"/>
                </a:solidFill>
                <a:ea typeface="新細明體" panose="02020500000000000000" pitchFamily="18" charset="-120"/>
              </a:rPr>
              <a:t>An unlimited number of notes can be added to requirements, terms or to the overall plan.</a:t>
            </a:r>
            <a:endParaRPr lang="en-US" dirty="0">
              <a:solidFill>
                <a:srgbClr val="FF0000"/>
              </a:solidFill>
              <a:ea typeface="新細明體" panose="02020500000000000000" pitchFamily="18" charset="-120"/>
            </a:endParaRPr>
          </a:p>
        </p:txBody>
      </p:sp>
      <p:cxnSp>
        <p:nvCxnSpPr>
          <p:cNvPr id="20" name="Straight Arrow Connector 19">
            <a:extLst>
              <a:ext uri="{FF2B5EF4-FFF2-40B4-BE49-F238E27FC236}">
                <a16:creationId xmlns:a16="http://schemas.microsoft.com/office/drawing/2014/main" id="{59B13E6A-01A7-481A-9D67-A71926D984DF}"/>
              </a:ext>
            </a:extLst>
          </p:cNvPr>
          <p:cNvCxnSpPr/>
          <p:nvPr/>
        </p:nvCxnSpPr>
        <p:spPr>
          <a:xfrm flipV="1">
            <a:off x="5867063" y="2401445"/>
            <a:ext cx="1276687" cy="1531611"/>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2324216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22" presetClass="exit" presetSubtype="4" fill="hold" grpId="1" nodeType="withEffect">
                                  <p:stCondLst>
                                    <p:cond delay="0"/>
                                  </p:stCondLst>
                                  <p:childTnLst>
                                    <p:animEffect transition="out" filter="wipe(down)">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par>
                                <p:cTn id="30" presetID="1"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5"/>
                                        </p:tgtEl>
                                        <p:attrNameLst>
                                          <p:attrName>ppt_x</p:attrName>
                                        </p:attrNameLst>
                                      </p:cBhvr>
                                      <p:tavLst>
                                        <p:tav tm="0">
                                          <p:val>
                                            <p:strVal val="ppt_x"/>
                                          </p:val>
                                        </p:tav>
                                        <p:tav tm="100000">
                                          <p:val>
                                            <p:strVal val="ppt_x"/>
                                          </p:val>
                                        </p:tav>
                                      </p:tavLst>
                                    </p:anim>
                                    <p:anim calcmode="lin" valueType="num">
                                      <p:cBhvr additive="base">
                                        <p:cTn id="42" dur="500"/>
                                        <p:tgtEl>
                                          <p:spTgt spid="5"/>
                                        </p:tgtEl>
                                        <p:attrNameLst>
                                          <p:attrName>ppt_y</p:attrName>
                                        </p:attrNameLst>
                                      </p:cBhvr>
                                      <p:tavLst>
                                        <p:tav tm="0">
                                          <p:val>
                                            <p:strVal val="ppt_y"/>
                                          </p:val>
                                        </p:tav>
                                        <p:tav tm="100000">
                                          <p:val>
                                            <p:strVal val="1+ppt_h/2"/>
                                          </p:val>
                                        </p:tav>
                                      </p:tavLst>
                                    </p:anim>
                                    <p:set>
                                      <p:cBhvr>
                                        <p:cTn id="43" dur="1" fill="hold">
                                          <p:stCondLst>
                                            <p:cond delay="499"/>
                                          </p:stCondLst>
                                        </p:cTn>
                                        <p:tgtEl>
                                          <p:spTgt spid="5"/>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4"/>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2"/>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ppt_x"/>
                                          </p:val>
                                        </p:tav>
                                        <p:tav tm="100000">
                                          <p:val>
                                            <p:strVal val="#ppt_x"/>
                                          </p:val>
                                        </p:tav>
                                      </p:tavLst>
                                    </p:anim>
                                    <p:anim calcmode="lin" valueType="num">
                                      <p:cBhvr additive="base">
                                        <p:cTn id="59" dur="500" fill="hold"/>
                                        <p:tgtEl>
                                          <p:spTgt spid="9"/>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ppt_x"/>
                                          </p:val>
                                        </p:tav>
                                        <p:tav tm="100000">
                                          <p:val>
                                            <p:strVal val="#ppt_x"/>
                                          </p:val>
                                        </p:tav>
                                      </p:tavLst>
                                    </p:anim>
                                    <p:anim calcmode="lin" valueType="num">
                                      <p:cBhvr additive="base">
                                        <p:cTn id="63" dur="500" fill="hold"/>
                                        <p:tgtEl>
                                          <p:spTgt spid="18"/>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ppt_x"/>
                                          </p:val>
                                        </p:tav>
                                        <p:tav tm="100000">
                                          <p:val>
                                            <p:strVal val="#ppt_x"/>
                                          </p:val>
                                        </p:tav>
                                      </p:tavLst>
                                    </p:anim>
                                    <p:anim calcmode="lin" valueType="num">
                                      <p:cBhvr additive="base">
                                        <p:cTn id="6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9"/>
                                        </p:tgtEl>
                                      </p:cBhvr>
                                    </p:animEffect>
                                    <p:set>
                                      <p:cBhvr>
                                        <p:cTn id="72" dur="1" fill="hold">
                                          <p:stCondLst>
                                            <p:cond delay="499"/>
                                          </p:stCondLst>
                                        </p:cTn>
                                        <p:tgtEl>
                                          <p:spTgt spid="9"/>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5" grpId="0" animBg="1"/>
      <p:bldP spid="5" grpId="1" animBg="1"/>
      <p:bldP spid="12" grpId="0" animBg="1"/>
      <p:bldP spid="12" grpId="1" animBg="1"/>
      <p:bldP spid="15" grpId="0" animBg="1"/>
      <p:bldP spid="15" grpId="1" animBg="1"/>
      <p:bldP spid="18" grpId="0" animBg="1"/>
      <p:bldP spid="18"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8437CD9-A038-47B6-98E5-B7B4D7F6CADF}"/>
              </a:ext>
            </a:extLst>
          </p:cNvPr>
          <p:cNvPicPr>
            <a:picLocks noChangeAspect="1"/>
          </p:cNvPicPr>
          <p:nvPr/>
        </p:nvPicPr>
        <p:blipFill>
          <a:blip r:embed="rId2"/>
          <a:stretch>
            <a:fillRect/>
          </a:stretch>
        </p:blipFill>
        <p:spPr>
          <a:xfrm>
            <a:off x="0" y="228253"/>
            <a:ext cx="9144000" cy="6401494"/>
          </a:xfrm>
          <a:prstGeom prst="rect">
            <a:avLst/>
          </a:prstGeom>
        </p:spPr>
      </p:pic>
      <p:sp>
        <p:nvSpPr>
          <p:cNvPr id="7" name="Rectangle 6">
            <a:extLst>
              <a:ext uri="{FF2B5EF4-FFF2-40B4-BE49-F238E27FC236}">
                <a16:creationId xmlns:a16="http://schemas.microsoft.com/office/drawing/2014/main" id="{90A1980C-73AE-4A9C-B1AF-3A60C3819319}"/>
              </a:ext>
            </a:extLst>
          </p:cNvPr>
          <p:cNvSpPr/>
          <p:nvPr/>
        </p:nvSpPr>
        <p:spPr>
          <a:xfrm>
            <a:off x="64295" y="1124611"/>
            <a:ext cx="7172002" cy="460689"/>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C29F159-2E44-45FC-AC96-907CF69C3341}"/>
              </a:ext>
            </a:extLst>
          </p:cNvPr>
          <p:cNvSpPr txBox="1"/>
          <p:nvPr/>
        </p:nvSpPr>
        <p:spPr>
          <a:xfrm>
            <a:off x="730424" y="2205120"/>
            <a:ext cx="3312368" cy="369332"/>
          </a:xfrm>
          <a:prstGeom prst="rect">
            <a:avLst/>
          </a:prstGeom>
          <a:solidFill>
            <a:schemeClr val="bg1"/>
          </a:solidFill>
        </p:spPr>
        <p:txBody>
          <a:bodyPr wrap="square" rtlCol="0">
            <a:spAutoFit/>
          </a:bodyPr>
          <a:lstStyle/>
          <a:p>
            <a:r>
              <a:rPr lang="en-US" dirty="0">
                <a:solidFill>
                  <a:srgbClr val="FF0000"/>
                </a:solidFill>
              </a:rPr>
              <a:t>Overall Plan Information</a:t>
            </a:r>
          </a:p>
        </p:txBody>
      </p:sp>
      <p:sp>
        <p:nvSpPr>
          <p:cNvPr id="9" name="Rectangle 8">
            <a:extLst>
              <a:ext uri="{FF2B5EF4-FFF2-40B4-BE49-F238E27FC236}">
                <a16:creationId xmlns:a16="http://schemas.microsoft.com/office/drawing/2014/main" id="{FF35383F-5268-466E-9DCD-BABC3500088C}"/>
              </a:ext>
            </a:extLst>
          </p:cNvPr>
          <p:cNvSpPr/>
          <p:nvPr/>
        </p:nvSpPr>
        <p:spPr>
          <a:xfrm>
            <a:off x="47585" y="1668515"/>
            <a:ext cx="7188711" cy="195947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C699890-1772-4260-96AC-F38D3AC25BD6}"/>
              </a:ext>
            </a:extLst>
          </p:cNvPr>
          <p:cNvSpPr/>
          <p:nvPr/>
        </p:nvSpPr>
        <p:spPr>
          <a:xfrm>
            <a:off x="917848" y="4449109"/>
            <a:ext cx="4572000" cy="369332"/>
          </a:xfrm>
          <a:prstGeom prst="rect">
            <a:avLst/>
          </a:prstGeom>
          <a:solidFill>
            <a:schemeClr val="bg1"/>
          </a:solidFill>
        </p:spPr>
        <p:txBody>
          <a:bodyPr>
            <a:spAutoFit/>
          </a:bodyPr>
          <a:lstStyle/>
          <a:p>
            <a:pPr>
              <a:spcAft>
                <a:spcPts val="0"/>
              </a:spcAft>
            </a:pPr>
            <a:r>
              <a:rPr lang="en-GB" dirty="0">
                <a:solidFill>
                  <a:srgbClr val="FF0000"/>
                </a:solidFill>
                <a:ea typeface="新細明體" panose="02020500000000000000" pitchFamily="18" charset="-120"/>
              </a:rPr>
              <a:t>Under the Plan, there are different terms.</a:t>
            </a:r>
            <a:endParaRPr lang="en-US" dirty="0">
              <a:solidFill>
                <a:srgbClr val="FF0000"/>
              </a:solidFill>
              <a:ea typeface="新細明體" panose="02020500000000000000" pitchFamily="18" charset="-120"/>
            </a:endParaRPr>
          </a:p>
        </p:txBody>
      </p:sp>
      <p:sp>
        <p:nvSpPr>
          <p:cNvPr id="6" name="TextBox 5">
            <a:extLst>
              <a:ext uri="{FF2B5EF4-FFF2-40B4-BE49-F238E27FC236}">
                <a16:creationId xmlns:a16="http://schemas.microsoft.com/office/drawing/2014/main" id="{A4180E3C-07C9-450C-92A3-4C0E79F2D228}"/>
              </a:ext>
            </a:extLst>
          </p:cNvPr>
          <p:cNvSpPr txBox="1"/>
          <p:nvPr/>
        </p:nvSpPr>
        <p:spPr>
          <a:xfrm>
            <a:off x="3203848" y="4509120"/>
            <a:ext cx="184731" cy="369332"/>
          </a:xfrm>
          <a:prstGeom prst="rect">
            <a:avLst/>
          </a:prstGeom>
          <a:noFill/>
        </p:spPr>
        <p:txBody>
          <a:bodyPr wrap="none" rtlCol="0">
            <a:spAutoFit/>
          </a:bodyPr>
          <a:lstStyle/>
          <a:p>
            <a:endParaRPr lang="en-US" dirty="0"/>
          </a:p>
        </p:txBody>
      </p:sp>
      <p:cxnSp>
        <p:nvCxnSpPr>
          <p:cNvPr id="11" name="Straight Arrow Connector 10">
            <a:extLst>
              <a:ext uri="{FF2B5EF4-FFF2-40B4-BE49-F238E27FC236}">
                <a16:creationId xmlns:a16="http://schemas.microsoft.com/office/drawing/2014/main" id="{D7D5BC28-719E-4884-86D7-BAED8B638A56}"/>
              </a:ext>
            </a:extLst>
          </p:cNvPr>
          <p:cNvCxnSpPr>
            <a:cxnSpLocks/>
          </p:cNvCxnSpPr>
          <p:nvPr/>
        </p:nvCxnSpPr>
        <p:spPr>
          <a:xfrm flipV="1">
            <a:off x="1627386" y="1535609"/>
            <a:ext cx="136302" cy="718828"/>
          </a:xfrm>
          <a:prstGeom prst="straightConnector1">
            <a:avLst/>
          </a:prstGeom>
          <a:ln w="19050">
            <a:tailEnd type="triangle"/>
          </a:ln>
        </p:spPr>
        <p:style>
          <a:lnRef idx="1">
            <a:schemeClr val="accent3"/>
          </a:lnRef>
          <a:fillRef idx="0">
            <a:schemeClr val="accent3"/>
          </a:fillRef>
          <a:effectRef idx="0">
            <a:schemeClr val="accent3"/>
          </a:effectRef>
          <a:fontRef idx="minor">
            <a:schemeClr val="tx1"/>
          </a:fontRef>
        </p:style>
      </p:cxnSp>
      <p:sp>
        <p:nvSpPr>
          <p:cNvPr id="12" name="Rectangle 11">
            <a:extLst>
              <a:ext uri="{FF2B5EF4-FFF2-40B4-BE49-F238E27FC236}">
                <a16:creationId xmlns:a16="http://schemas.microsoft.com/office/drawing/2014/main" id="{502381F7-B963-44DD-B328-3DDC6616EA15}"/>
              </a:ext>
            </a:extLst>
          </p:cNvPr>
          <p:cNvSpPr/>
          <p:nvPr/>
        </p:nvSpPr>
        <p:spPr>
          <a:xfrm>
            <a:off x="78460" y="2646404"/>
            <a:ext cx="7143670" cy="18355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cxnSp>
        <p:nvCxnSpPr>
          <p:cNvPr id="14" name="Straight Arrow Connector 13">
            <a:extLst>
              <a:ext uri="{FF2B5EF4-FFF2-40B4-BE49-F238E27FC236}">
                <a16:creationId xmlns:a16="http://schemas.microsoft.com/office/drawing/2014/main" id="{E205E678-BD43-4D8B-9DCC-D27D2ACC1117}"/>
              </a:ext>
            </a:extLst>
          </p:cNvPr>
          <p:cNvCxnSpPr>
            <a:cxnSpLocks/>
          </p:cNvCxnSpPr>
          <p:nvPr/>
        </p:nvCxnSpPr>
        <p:spPr>
          <a:xfrm flipV="1">
            <a:off x="2170584" y="2829954"/>
            <a:ext cx="1585258" cy="1630021"/>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5" name="Rectangle 14">
            <a:extLst>
              <a:ext uri="{FF2B5EF4-FFF2-40B4-BE49-F238E27FC236}">
                <a16:creationId xmlns:a16="http://schemas.microsoft.com/office/drawing/2014/main" id="{B596F6F9-9918-49B6-8110-B79252356F77}"/>
              </a:ext>
            </a:extLst>
          </p:cNvPr>
          <p:cNvSpPr/>
          <p:nvPr/>
        </p:nvSpPr>
        <p:spPr>
          <a:xfrm>
            <a:off x="64294" y="1673030"/>
            <a:ext cx="7157836" cy="18355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E57043A7-A238-4DAF-824B-ADFC8143495D}"/>
              </a:ext>
            </a:extLst>
          </p:cNvPr>
          <p:cNvCxnSpPr>
            <a:cxnSpLocks/>
          </p:cNvCxnSpPr>
          <p:nvPr/>
        </p:nvCxnSpPr>
        <p:spPr>
          <a:xfrm flipV="1">
            <a:off x="2198886" y="1888817"/>
            <a:ext cx="284882" cy="2571157"/>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8" name="Rectangle 17">
            <a:extLst>
              <a:ext uri="{FF2B5EF4-FFF2-40B4-BE49-F238E27FC236}">
                <a16:creationId xmlns:a16="http://schemas.microsoft.com/office/drawing/2014/main" id="{F0340A88-3A71-41D7-A4AC-82A210526F12}"/>
              </a:ext>
            </a:extLst>
          </p:cNvPr>
          <p:cNvSpPr/>
          <p:nvPr/>
        </p:nvSpPr>
        <p:spPr>
          <a:xfrm>
            <a:off x="2665652" y="4075227"/>
            <a:ext cx="5704996" cy="369332"/>
          </a:xfrm>
          <a:prstGeom prst="rect">
            <a:avLst/>
          </a:prstGeom>
          <a:solidFill>
            <a:schemeClr val="bg1"/>
          </a:solidFill>
        </p:spPr>
        <p:txBody>
          <a:bodyPr wrap="square">
            <a:spAutoFit/>
          </a:bodyPr>
          <a:lstStyle/>
          <a:p>
            <a:pPr>
              <a:spcAft>
                <a:spcPts val="0"/>
              </a:spcAft>
            </a:pPr>
            <a:r>
              <a:rPr lang="en-US" dirty="0">
                <a:solidFill>
                  <a:srgbClr val="FF0000"/>
                </a:solidFill>
                <a:ea typeface="新細明體" panose="02020500000000000000" pitchFamily="18" charset="-120"/>
              </a:rPr>
              <a:t>There are course requirements under the terms.</a:t>
            </a:r>
          </a:p>
        </p:txBody>
      </p:sp>
      <p:cxnSp>
        <p:nvCxnSpPr>
          <p:cNvPr id="20" name="Straight Arrow Connector 19">
            <a:extLst>
              <a:ext uri="{FF2B5EF4-FFF2-40B4-BE49-F238E27FC236}">
                <a16:creationId xmlns:a16="http://schemas.microsoft.com/office/drawing/2014/main" id="{59B13E6A-01A7-481A-9D67-A71926D984DF}"/>
              </a:ext>
            </a:extLst>
          </p:cNvPr>
          <p:cNvCxnSpPr>
            <a:cxnSpLocks/>
          </p:cNvCxnSpPr>
          <p:nvPr/>
        </p:nvCxnSpPr>
        <p:spPr>
          <a:xfrm flipH="1" flipV="1">
            <a:off x="1469842" y="3627994"/>
            <a:ext cx="1006400" cy="952128"/>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894407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22" presetClass="exit" presetSubtype="4" fill="hold" grpId="1" nodeType="withEffect">
                                  <p:stCondLst>
                                    <p:cond delay="0"/>
                                  </p:stCondLst>
                                  <p:childTnLst>
                                    <p:animEffect transition="out" filter="wipe(down)">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par>
                                <p:cTn id="30" presetID="1"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5"/>
                                        </p:tgtEl>
                                        <p:attrNameLst>
                                          <p:attrName>ppt_x</p:attrName>
                                        </p:attrNameLst>
                                      </p:cBhvr>
                                      <p:tavLst>
                                        <p:tav tm="0">
                                          <p:val>
                                            <p:strVal val="ppt_x"/>
                                          </p:val>
                                        </p:tav>
                                        <p:tav tm="100000">
                                          <p:val>
                                            <p:strVal val="ppt_x"/>
                                          </p:val>
                                        </p:tav>
                                      </p:tavLst>
                                    </p:anim>
                                    <p:anim calcmode="lin" valueType="num">
                                      <p:cBhvr additive="base">
                                        <p:cTn id="42" dur="500"/>
                                        <p:tgtEl>
                                          <p:spTgt spid="5"/>
                                        </p:tgtEl>
                                        <p:attrNameLst>
                                          <p:attrName>ppt_y</p:attrName>
                                        </p:attrNameLst>
                                      </p:cBhvr>
                                      <p:tavLst>
                                        <p:tav tm="0">
                                          <p:val>
                                            <p:strVal val="ppt_y"/>
                                          </p:val>
                                        </p:tav>
                                        <p:tav tm="100000">
                                          <p:val>
                                            <p:strVal val="1+ppt_h/2"/>
                                          </p:val>
                                        </p:tav>
                                      </p:tavLst>
                                    </p:anim>
                                    <p:set>
                                      <p:cBhvr>
                                        <p:cTn id="43" dur="1" fill="hold">
                                          <p:stCondLst>
                                            <p:cond delay="499"/>
                                          </p:stCondLst>
                                        </p:cTn>
                                        <p:tgtEl>
                                          <p:spTgt spid="5"/>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4"/>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2"/>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ppt_x"/>
                                          </p:val>
                                        </p:tav>
                                        <p:tav tm="100000">
                                          <p:val>
                                            <p:strVal val="#ppt_x"/>
                                          </p:val>
                                        </p:tav>
                                      </p:tavLst>
                                    </p:anim>
                                    <p:anim calcmode="lin" valueType="num">
                                      <p:cBhvr additive="base">
                                        <p:cTn id="59" dur="500" fill="hold"/>
                                        <p:tgtEl>
                                          <p:spTgt spid="9"/>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ppt_x"/>
                                          </p:val>
                                        </p:tav>
                                        <p:tav tm="100000">
                                          <p:val>
                                            <p:strVal val="#ppt_x"/>
                                          </p:val>
                                        </p:tav>
                                      </p:tavLst>
                                    </p:anim>
                                    <p:anim calcmode="lin" valueType="num">
                                      <p:cBhvr additive="base">
                                        <p:cTn id="63" dur="500" fill="hold"/>
                                        <p:tgtEl>
                                          <p:spTgt spid="18"/>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ppt_x"/>
                                          </p:val>
                                        </p:tav>
                                        <p:tav tm="100000">
                                          <p:val>
                                            <p:strVal val="#ppt_x"/>
                                          </p:val>
                                        </p:tav>
                                      </p:tavLst>
                                    </p:anim>
                                    <p:anim calcmode="lin" valueType="num">
                                      <p:cBhvr additive="base">
                                        <p:cTn id="6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9"/>
                                        </p:tgtEl>
                                      </p:cBhvr>
                                    </p:animEffect>
                                    <p:set>
                                      <p:cBhvr>
                                        <p:cTn id="72" dur="1" fill="hold">
                                          <p:stCondLst>
                                            <p:cond delay="499"/>
                                          </p:stCondLst>
                                        </p:cTn>
                                        <p:tgtEl>
                                          <p:spTgt spid="9"/>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5" grpId="0" animBg="1"/>
      <p:bldP spid="5" grpId="1" animBg="1"/>
      <p:bldP spid="12" grpId="0" animBg="1"/>
      <p:bldP spid="12" grpId="1" animBg="1"/>
      <p:bldP spid="15" grpId="0" animBg="1"/>
      <p:bldP spid="15" grpId="1" animBg="1"/>
      <p:bldP spid="18" grpId="0" animBg="1"/>
      <p:bldP spid="18"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DC67D1-4379-44F9-AA83-7B8DA672D88B}"/>
              </a:ext>
            </a:extLst>
          </p:cNvPr>
          <p:cNvPicPr>
            <a:picLocks noChangeAspect="1"/>
          </p:cNvPicPr>
          <p:nvPr/>
        </p:nvPicPr>
        <p:blipFill>
          <a:blip r:embed="rId2"/>
          <a:stretch>
            <a:fillRect/>
          </a:stretch>
        </p:blipFill>
        <p:spPr>
          <a:xfrm>
            <a:off x="0" y="199047"/>
            <a:ext cx="9144000" cy="6459906"/>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415058" y="2240327"/>
            <a:ext cx="6048672" cy="646331"/>
          </a:xfrm>
          <a:prstGeom prst="rect">
            <a:avLst/>
          </a:prstGeom>
          <a:solidFill>
            <a:schemeClr val="bg1"/>
          </a:solidFill>
        </p:spPr>
        <p:txBody>
          <a:bodyPr wrap="square">
            <a:spAutoFit/>
          </a:bodyPr>
          <a:lstStyle/>
          <a:p>
            <a:pPr lvl="0"/>
            <a:r>
              <a:rPr lang="en-US" altLang="zh-TW" dirty="0">
                <a:solidFill>
                  <a:srgbClr val="FF0000"/>
                </a:solidFill>
              </a:rPr>
              <a:t>You can leave comment in Plan-level notes (English only) using this button to add a note or edit/delete notes you have created.</a:t>
            </a:r>
          </a:p>
        </p:txBody>
      </p:sp>
      <p:sp>
        <p:nvSpPr>
          <p:cNvPr id="6" name="Rectangle 5">
            <a:extLst>
              <a:ext uri="{FF2B5EF4-FFF2-40B4-BE49-F238E27FC236}">
                <a16:creationId xmlns:a16="http://schemas.microsoft.com/office/drawing/2014/main" id="{156F9CF6-4A44-4098-B4A5-DF379AFA3179}"/>
              </a:ext>
            </a:extLst>
          </p:cNvPr>
          <p:cNvSpPr/>
          <p:nvPr/>
        </p:nvSpPr>
        <p:spPr>
          <a:xfrm>
            <a:off x="2420996" y="3137128"/>
            <a:ext cx="4572000" cy="646331"/>
          </a:xfrm>
          <a:prstGeom prst="rect">
            <a:avLst/>
          </a:prstGeom>
          <a:solidFill>
            <a:schemeClr val="bg1"/>
          </a:solidFill>
        </p:spPr>
        <p:txBody>
          <a:bodyPr>
            <a:spAutoFit/>
          </a:bodyPr>
          <a:lstStyle/>
          <a:p>
            <a:r>
              <a:rPr lang="en-US" dirty="0">
                <a:solidFill>
                  <a:srgbClr val="FF0000"/>
                </a:solidFill>
              </a:rPr>
              <a:t>After clicking “Add Note”, you can type your text in English and then click “Done” to finish.</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6992996" y="1098422"/>
            <a:ext cx="269776"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V="1">
            <a:off x="3706562" y="1326738"/>
            <a:ext cx="3240360" cy="798977"/>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a:endCxn id="14" idx="2"/>
          </p:cNvCxnSpPr>
          <p:nvPr/>
        </p:nvCxnSpPr>
        <p:spPr>
          <a:xfrm flipV="1">
            <a:off x="6228184" y="2125715"/>
            <a:ext cx="1425254" cy="1011414"/>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7365405" y="1841844"/>
            <a:ext cx="576065" cy="2838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11194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4" grpId="0" animBg="1"/>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2C710-6ADD-4267-9098-F9308FF2201D}"/>
              </a:ext>
            </a:extLst>
          </p:cNvPr>
          <p:cNvPicPr>
            <a:picLocks noChangeAspect="1"/>
          </p:cNvPicPr>
          <p:nvPr/>
        </p:nvPicPr>
        <p:blipFill>
          <a:blip r:embed="rId2"/>
          <a:stretch>
            <a:fillRect/>
          </a:stretch>
        </p:blipFill>
        <p:spPr>
          <a:xfrm>
            <a:off x="818716" y="1050992"/>
            <a:ext cx="6381800" cy="5676763"/>
          </a:xfrm>
          <a:prstGeom prst="rect">
            <a:avLst/>
          </a:prstGeom>
        </p:spPr>
      </p:pic>
      <p:sp>
        <p:nvSpPr>
          <p:cNvPr id="3" name="Title 2"/>
          <p:cNvSpPr>
            <a:spLocks noGrp="1"/>
          </p:cNvSpPr>
          <p:nvPr>
            <p:ph type="title"/>
          </p:nvPr>
        </p:nvSpPr>
        <p:spPr>
          <a:xfrm>
            <a:off x="421196" y="55534"/>
            <a:ext cx="8229600" cy="1143000"/>
          </a:xfrm>
        </p:spPr>
        <p:txBody>
          <a:bodyPr>
            <a:normAutofit/>
          </a:bodyPr>
          <a:lstStyle/>
          <a:p>
            <a:pPr eaLnBrk="1" fontAlgn="auto" hangingPunct="1">
              <a:spcAft>
                <a:spcPts val="0"/>
              </a:spcAft>
              <a:defRPr/>
            </a:pPr>
            <a:r>
              <a:rPr lang="en-US" altLang="zh-TW" dirty="0"/>
              <a:t>DegreeWorks web Interface</a:t>
            </a:r>
            <a:endParaRPr lang="zh-TW" altLang="en-US" dirty="0"/>
          </a:p>
        </p:txBody>
      </p:sp>
      <p:sp>
        <p:nvSpPr>
          <p:cNvPr id="8" name="Rectangle 7"/>
          <p:cNvSpPr/>
          <p:nvPr/>
        </p:nvSpPr>
        <p:spPr>
          <a:xfrm>
            <a:off x="1500188" y="3578789"/>
            <a:ext cx="6072208" cy="219332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Rectangle 8"/>
          <p:cNvSpPr/>
          <p:nvPr/>
        </p:nvSpPr>
        <p:spPr>
          <a:xfrm>
            <a:off x="1459745" y="5807008"/>
            <a:ext cx="6072208" cy="95564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1" name="Straight Connector 10"/>
          <p:cNvCxnSpPr>
            <a:cxnSpLocks/>
            <a:stCxn id="6" idx="3"/>
            <a:endCxn id="22" idx="1"/>
          </p:cNvCxnSpPr>
          <p:nvPr/>
        </p:nvCxnSpPr>
        <p:spPr>
          <a:xfrm>
            <a:off x="7596336" y="2748919"/>
            <a:ext cx="190352" cy="10079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8" idx="3"/>
            <a:endCxn id="22" idx="1"/>
          </p:cNvCxnSpPr>
          <p:nvPr/>
        </p:nvCxnSpPr>
        <p:spPr>
          <a:xfrm flipV="1">
            <a:off x="7572396" y="3756819"/>
            <a:ext cx="214292" cy="91863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a:stCxn id="9" idx="3"/>
            <a:endCxn id="22" idx="1"/>
          </p:cNvCxnSpPr>
          <p:nvPr/>
        </p:nvCxnSpPr>
        <p:spPr>
          <a:xfrm flipV="1">
            <a:off x="7531953" y="3756819"/>
            <a:ext cx="254735" cy="252801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7786688" y="3571875"/>
            <a:ext cx="1000125" cy="369888"/>
          </a:xfrm>
          <a:prstGeom prst="rect">
            <a:avLst/>
          </a:prstGeom>
          <a:noFill/>
          <a:ln w="9525">
            <a:noFill/>
            <a:miter lim="800000"/>
            <a:headEnd/>
            <a:tailEnd/>
          </a:ln>
        </p:spPr>
        <p:txBody>
          <a:bodyPr>
            <a:spAutoFit/>
          </a:bodyPr>
          <a:lstStyle/>
          <a:p>
            <a:r>
              <a:rPr lang="en-US" altLang="zh-TW" dirty="0">
                <a:solidFill>
                  <a:srgbClr val="FF0000"/>
                </a:solidFill>
              </a:rPr>
              <a:t>Blocks</a:t>
            </a:r>
            <a:endParaRPr lang="zh-TW" altLang="en-US" dirty="0">
              <a:solidFill>
                <a:srgbClr val="FF0000"/>
              </a:solidFill>
            </a:endParaRPr>
          </a:p>
        </p:txBody>
      </p:sp>
      <p:sp>
        <p:nvSpPr>
          <p:cNvPr id="23" name="Rectangle 22"/>
          <p:cNvSpPr/>
          <p:nvPr/>
        </p:nvSpPr>
        <p:spPr>
          <a:xfrm>
            <a:off x="714354" y="969326"/>
            <a:ext cx="6858021" cy="21432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8" name="TextBox 27"/>
          <p:cNvSpPr txBox="1">
            <a:spLocks noChangeArrowheads="1"/>
          </p:cNvSpPr>
          <p:nvPr/>
        </p:nvSpPr>
        <p:spPr bwMode="auto">
          <a:xfrm>
            <a:off x="7572375" y="1143000"/>
            <a:ext cx="1357313" cy="646113"/>
          </a:xfrm>
          <a:prstGeom prst="rect">
            <a:avLst/>
          </a:prstGeom>
          <a:noFill/>
          <a:ln w="9525">
            <a:noFill/>
            <a:miter lim="800000"/>
            <a:headEnd/>
            <a:tailEnd/>
          </a:ln>
        </p:spPr>
        <p:txBody>
          <a:bodyPr>
            <a:spAutoFit/>
          </a:bodyPr>
          <a:lstStyle/>
          <a:p>
            <a:r>
              <a:rPr lang="en-US" altLang="zh-TW">
                <a:solidFill>
                  <a:srgbClr val="FF0000"/>
                </a:solidFill>
              </a:rPr>
              <a:t>Functional buttons</a:t>
            </a:r>
            <a:endParaRPr lang="zh-TW" altLang="en-US">
              <a:solidFill>
                <a:srgbClr val="FF0000"/>
              </a:solidFill>
            </a:endParaRPr>
          </a:p>
        </p:txBody>
      </p:sp>
      <p:sp>
        <p:nvSpPr>
          <p:cNvPr id="31" name="TextBox 30"/>
          <p:cNvSpPr txBox="1">
            <a:spLocks noChangeArrowheads="1"/>
          </p:cNvSpPr>
          <p:nvPr/>
        </p:nvSpPr>
        <p:spPr bwMode="auto">
          <a:xfrm>
            <a:off x="7572375" y="1285875"/>
            <a:ext cx="1357313" cy="646113"/>
          </a:xfrm>
          <a:prstGeom prst="rect">
            <a:avLst/>
          </a:prstGeom>
          <a:noFill/>
          <a:ln w="9525">
            <a:noFill/>
            <a:miter lim="800000"/>
            <a:headEnd/>
            <a:tailEnd/>
          </a:ln>
        </p:spPr>
        <p:txBody>
          <a:bodyPr>
            <a:spAutoFit/>
          </a:bodyPr>
          <a:lstStyle/>
          <a:p>
            <a:r>
              <a:rPr lang="en-US" altLang="zh-TW">
                <a:solidFill>
                  <a:srgbClr val="FF0000"/>
                </a:solidFill>
              </a:rPr>
              <a:t>Search a student</a:t>
            </a:r>
            <a:endParaRPr lang="zh-TW" altLang="en-US">
              <a:solidFill>
                <a:srgbClr val="FF0000"/>
              </a:solidFill>
            </a:endParaRPr>
          </a:p>
        </p:txBody>
      </p:sp>
      <p:sp>
        <p:nvSpPr>
          <p:cNvPr id="40" name="TextBox 39"/>
          <p:cNvSpPr txBox="1">
            <a:spLocks noChangeArrowheads="1"/>
          </p:cNvSpPr>
          <p:nvPr/>
        </p:nvSpPr>
        <p:spPr bwMode="auto">
          <a:xfrm>
            <a:off x="7786885" y="1889919"/>
            <a:ext cx="1000125" cy="369888"/>
          </a:xfrm>
          <a:prstGeom prst="rect">
            <a:avLst/>
          </a:prstGeom>
          <a:noFill/>
          <a:ln w="9525">
            <a:noFill/>
            <a:miter lim="800000"/>
            <a:headEnd/>
            <a:tailEnd/>
          </a:ln>
        </p:spPr>
        <p:txBody>
          <a:bodyPr>
            <a:spAutoFit/>
          </a:bodyPr>
          <a:lstStyle/>
          <a:p>
            <a:r>
              <a:rPr lang="en-US" altLang="zh-TW" dirty="0">
                <a:solidFill>
                  <a:srgbClr val="FF0000"/>
                </a:solidFill>
              </a:rPr>
              <a:t>Tabs</a:t>
            </a:r>
            <a:endParaRPr lang="zh-TW" altLang="en-US" dirty="0">
              <a:solidFill>
                <a:srgbClr val="FF0000"/>
              </a:solidFill>
            </a:endParaRPr>
          </a:p>
        </p:txBody>
      </p:sp>
      <p:sp>
        <p:nvSpPr>
          <p:cNvPr id="29" name="Rectangle 28"/>
          <p:cNvSpPr/>
          <p:nvPr/>
        </p:nvSpPr>
        <p:spPr>
          <a:xfrm>
            <a:off x="738315" y="1218549"/>
            <a:ext cx="6858021" cy="21602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38" name="Straight Arrow Connector 37"/>
          <p:cNvCxnSpPr>
            <a:cxnSpLocks/>
            <a:stCxn id="40" idx="1"/>
          </p:cNvCxnSpPr>
          <p:nvPr/>
        </p:nvCxnSpPr>
        <p:spPr>
          <a:xfrm flipH="1" flipV="1">
            <a:off x="1895067" y="1562549"/>
            <a:ext cx="5891818" cy="512314"/>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475656" y="1953944"/>
            <a:ext cx="6120680" cy="158994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123237009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ox(in)">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par>
                                <p:cTn id="16" presetID="3" presetClass="exit" presetSubtype="10" fill="hold" grpId="1" nodeType="withEffect">
                                  <p:stCondLst>
                                    <p:cond delay="0"/>
                                  </p:stCondLst>
                                  <p:childTnLst>
                                    <p:animEffect transition="out" filter="blinds(horizontal)">
                                      <p:cBhvr>
                                        <p:cTn id="17" dur="500"/>
                                        <p:tgtEl>
                                          <p:spTgt spid="28"/>
                                        </p:tgtEl>
                                      </p:cBhvr>
                                    </p:animEffect>
                                    <p:set>
                                      <p:cBhvr>
                                        <p:cTn id="18" dur="1" fill="hold">
                                          <p:stCondLst>
                                            <p:cond delay="499"/>
                                          </p:stCondLst>
                                        </p:cTn>
                                        <p:tgtEl>
                                          <p:spTgt spid="28"/>
                                        </p:tgtEl>
                                        <p:attrNameLst>
                                          <p:attrName>style.visibility</p:attrName>
                                        </p:attrNameLst>
                                      </p:cBhvr>
                                      <p:to>
                                        <p:strVal val="hidden"/>
                                      </p:to>
                                    </p:set>
                                  </p:childTnLst>
                                </p:cTn>
                              </p:par>
                            </p:childTnLst>
                          </p:cTn>
                        </p:par>
                        <p:par>
                          <p:cTn id="19" fill="hold">
                            <p:stCondLst>
                              <p:cond delay="500"/>
                            </p:stCondLst>
                            <p:childTnLst>
                              <p:par>
                                <p:cTn id="20" presetID="4" presetClass="entr" presetSubtype="16"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ox(in)">
                                      <p:cBhvr>
                                        <p:cTn id="22" dur="500"/>
                                        <p:tgtEl>
                                          <p:spTgt spid="29"/>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ox(in)">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1" nodeType="clickEffect">
                                  <p:stCondLst>
                                    <p:cond delay="0"/>
                                  </p:stCondLst>
                                  <p:childTnLst>
                                    <p:animEffect transition="out" filter="blinds(horizontal)">
                                      <p:cBhvr>
                                        <p:cTn id="29" dur="500"/>
                                        <p:tgtEl>
                                          <p:spTgt spid="29"/>
                                        </p:tgtEl>
                                      </p:cBhvr>
                                    </p:animEffect>
                                    <p:set>
                                      <p:cBhvr>
                                        <p:cTn id="30" dur="1" fill="hold">
                                          <p:stCondLst>
                                            <p:cond delay="499"/>
                                          </p:stCondLst>
                                        </p:cTn>
                                        <p:tgtEl>
                                          <p:spTgt spid="29"/>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31"/>
                                        </p:tgtEl>
                                      </p:cBhvr>
                                    </p:animEffect>
                                    <p:set>
                                      <p:cBhvr>
                                        <p:cTn id="33" dur="1" fill="hold">
                                          <p:stCondLst>
                                            <p:cond delay="499"/>
                                          </p:stCondLst>
                                        </p:cTn>
                                        <p:tgtEl>
                                          <p:spTgt spid="31"/>
                                        </p:tgtEl>
                                        <p:attrNameLst>
                                          <p:attrName>style.visibility</p:attrName>
                                        </p:attrNameLst>
                                      </p:cBhvr>
                                      <p:to>
                                        <p:strVal val="hidden"/>
                                      </p:to>
                                    </p:set>
                                  </p:childTnLst>
                                </p:cTn>
                              </p:par>
                              <p:par>
                                <p:cTn id="34" presetID="4" presetClass="entr" presetSubtype="16"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box(in)">
                                      <p:cBhvr>
                                        <p:cTn id="36" dur="1000"/>
                                        <p:tgtEl>
                                          <p:spTgt spid="38"/>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box(in)">
                                      <p:cBhvr>
                                        <p:cTn id="39" dur="10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1" nodeType="clickEffect">
                                  <p:stCondLst>
                                    <p:cond delay="0"/>
                                  </p:stCondLst>
                                  <p:childTnLst>
                                    <p:animEffect transition="out" filter="blinds(horizontal)">
                                      <p:cBhvr>
                                        <p:cTn id="43" dur="500"/>
                                        <p:tgtEl>
                                          <p:spTgt spid="40"/>
                                        </p:tgtEl>
                                      </p:cBhvr>
                                    </p:animEffect>
                                    <p:set>
                                      <p:cBhvr>
                                        <p:cTn id="44" dur="1" fill="hold">
                                          <p:stCondLst>
                                            <p:cond delay="499"/>
                                          </p:stCondLst>
                                        </p:cTn>
                                        <p:tgtEl>
                                          <p:spTgt spid="40"/>
                                        </p:tgtEl>
                                        <p:attrNameLst>
                                          <p:attrName>style.visibility</p:attrName>
                                        </p:attrNameLst>
                                      </p:cBhvr>
                                      <p:to>
                                        <p:strVal val="hidden"/>
                                      </p:to>
                                    </p:set>
                                  </p:childTnLst>
                                </p:cTn>
                              </p:par>
                              <p:par>
                                <p:cTn id="45" presetID="3" presetClass="exit" presetSubtype="10" fill="hold" nodeType="withEffect">
                                  <p:stCondLst>
                                    <p:cond delay="0"/>
                                  </p:stCondLst>
                                  <p:childTnLst>
                                    <p:animEffect transition="out" filter="blinds(horizontal)">
                                      <p:cBhvr>
                                        <p:cTn id="46" dur="500"/>
                                        <p:tgtEl>
                                          <p:spTgt spid="38"/>
                                        </p:tgtEl>
                                      </p:cBhvr>
                                    </p:animEffect>
                                    <p:set>
                                      <p:cBhvr>
                                        <p:cTn id="47" dur="1" fill="hold">
                                          <p:stCondLst>
                                            <p:cond delay="499"/>
                                          </p:stCondLst>
                                        </p:cTn>
                                        <p:tgtEl>
                                          <p:spTgt spid="38"/>
                                        </p:tgtEl>
                                        <p:attrNameLst>
                                          <p:attrName>style.visibility</p:attrName>
                                        </p:attrNameLst>
                                      </p:cBhvr>
                                      <p:to>
                                        <p:strVal val="hidden"/>
                                      </p:to>
                                    </p:set>
                                  </p:childTnLst>
                                </p:cTn>
                              </p:par>
                            </p:childTnLst>
                          </p:cTn>
                        </p:par>
                        <p:par>
                          <p:cTn id="48" fill="hold">
                            <p:stCondLst>
                              <p:cond delay="500"/>
                            </p:stCondLst>
                            <p:childTnLst>
                              <p:par>
                                <p:cTn id="49" presetID="8" presetClass="entr" presetSubtype="16"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diamond(in)">
                                      <p:cBhvr>
                                        <p:cTn id="51" dur="500"/>
                                        <p:tgtEl>
                                          <p:spTgt spid="6"/>
                                        </p:tgtEl>
                                      </p:cBhvr>
                                    </p:animEffect>
                                  </p:childTnLst>
                                </p:cTn>
                              </p:par>
                            </p:childTnLst>
                          </p:cTn>
                        </p:par>
                        <p:par>
                          <p:cTn id="52" fill="hold">
                            <p:stCondLst>
                              <p:cond delay="1000"/>
                            </p:stCondLst>
                            <p:childTnLst>
                              <p:par>
                                <p:cTn id="53" presetID="8" presetClass="entr" presetSubtype="16"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diamond(in)">
                                      <p:cBhvr>
                                        <p:cTn id="55" dur="500"/>
                                        <p:tgtEl>
                                          <p:spTgt spid="8"/>
                                        </p:tgtEl>
                                      </p:cBhvr>
                                    </p:animEffect>
                                  </p:childTnLst>
                                </p:cTn>
                              </p:par>
                            </p:childTnLst>
                          </p:cTn>
                        </p:par>
                        <p:par>
                          <p:cTn id="56" fill="hold">
                            <p:stCondLst>
                              <p:cond delay="1500"/>
                            </p:stCondLst>
                            <p:childTnLst>
                              <p:par>
                                <p:cTn id="57" presetID="8" presetClass="entr" presetSubtype="16"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diamond(in)">
                                      <p:cBhvr>
                                        <p:cTn id="59" dur="500"/>
                                        <p:tgtEl>
                                          <p:spTgt spid="9"/>
                                        </p:tgtEl>
                                      </p:cBhvr>
                                    </p:animEffect>
                                  </p:childTnLst>
                                </p:cTn>
                              </p:par>
                              <p:par>
                                <p:cTn id="60" presetID="3" presetClass="entr" presetSubtype="10"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linds(horizontal)">
                                      <p:cBhvr>
                                        <p:cTn id="62" dur="500"/>
                                        <p:tgtEl>
                                          <p:spTgt spid="11"/>
                                        </p:tgtEl>
                                      </p:cBhvr>
                                    </p:animEffect>
                                  </p:childTnLst>
                                </p:cTn>
                              </p:par>
                              <p:par>
                                <p:cTn id="63" presetID="3" presetClass="entr" presetSubtype="10"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linds(horizontal)">
                                      <p:cBhvr>
                                        <p:cTn id="65" dur="500"/>
                                        <p:tgtEl>
                                          <p:spTgt spid="15"/>
                                        </p:tgtEl>
                                      </p:cBhvr>
                                    </p:animEffect>
                                  </p:childTnLst>
                                </p:cTn>
                              </p:par>
                              <p:par>
                                <p:cTn id="66" presetID="3" presetClass="entr" presetSubtype="10"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blinds(horizontal)">
                                      <p:cBhvr>
                                        <p:cTn id="68" dur="500"/>
                                        <p:tgtEl>
                                          <p:spTgt spid="19"/>
                                        </p:tgtEl>
                                      </p:cBhvr>
                                    </p:animEffect>
                                  </p:childTnLst>
                                </p:cTn>
                              </p:par>
                            </p:childTnLst>
                          </p:cTn>
                        </p:par>
                        <p:par>
                          <p:cTn id="69" fill="hold">
                            <p:stCondLst>
                              <p:cond delay="2000"/>
                            </p:stCondLst>
                            <p:childTnLst>
                              <p:par>
                                <p:cTn id="70" presetID="3" presetClass="entr" presetSubtype="10"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linds(horizontal)">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2" grpId="0"/>
      <p:bldP spid="23" grpId="0" animBg="1"/>
      <p:bldP spid="23" grpId="1" animBg="1"/>
      <p:bldP spid="28" grpId="0"/>
      <p:bldP spid="28" grpId="1"/>
      <p:bldP spid="31" grpId="0"/>
      <p:bldP spid="31" grpId="1"/>
      <p:bldP spid="40" grpId="0"/>
      <p:bldP spid="40" grpId="1"/>
      <p:bldP spid="29" grpId="0" animBg="1"/>
      <p:bldP spid="29" grpId="1"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856B5C-79F4-4AD0-B00B-E780B00DAD52}"/>
              </a:ext>
            </a:extLst>
          </p:cNvPr>
          <p:cNvPicPr>
            <a:picLocks noChangeAspect="1"/>
          </p:cNvPicPr>
          <p:nvPr/>
        </p:nvPicPr>
        <p:blipFill>
          <a:blip r:embed="rId2"/>
          <a:stretch>
            <a:fillRect/>
          </a:stretch>
        </p:blipFill>
        <p:spPr>
          <a:xfrm>
            <a:off x="0" y="219608"/>
            <a:ext cx="9144000" cy="6418784"/>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364900" y="2647853"/>
            <a:ext cx="6048672" cy="923330"/>
          </a:xfrm>
          <a:prstGeom prst="rect">
            <a:avLst/>
          </a:prstGeom>
          <a:solidFill>
            <a:schemeClr val="bg1"/>
          </a:solidFill>
        </p:spPr>
        <p:txBody>
          <a:bodyPr wrap="square">
            <a:spAutoFit/>
          </a:bodyPr>
          <a:lstStyle/>
          <a:p>
            <a:pPr lvl="0"/>
            <a:r>
              <a:rPr lang="en-US" altLang="zh-TW" dirty="0">
                <a:solidFill>
                  <a:srgbClr val="FF0000"/>
                </a:solidFill>
              </a:rPr>
              <a:t>You can also leave comment in term-level notes (English only) using this button to add a note or edit/delete notes you have created.</a:t>
            </a:r>
          </a:p>
        </p:txBody>
      </p:sp>
      <p:sp>
        <p:nvSpPr>
          <p:cNvPr id="6" name="Rectangle 5">
            <a:extLst>
              <a:ext uri="{FF2B5EF4-FFF2-40B4-BE49-F238E27FC236}">
                <a16:creationId xmlns:a16="http://schemas.microsoft.com/office/drawing/2014/main" id="{156F9CF6-4A44-4098-B4A5-DF379AFA3179}"/>
              </a:ext>
            </a:extLst>
          </p:cNvPr>
          <p:cNvSpPr/>
          <p:nvPr/>
        </p:nvSpPr>
        <p:spPr>
          <a:xfrm>
            <a:off x="2000250" y="4659128"/>
            <a:ext cx="4572000" cy="646331"/>
          </a:xfrm>
          <a:prstGeom prst="rect">
            <a:avLst/>
          </a:prstGeom>
          <a:solidFill>
            <a:schemeClr val="bg1"/>
          </a:solidFill>
        </p:spPr>
        <p:txBody>
          <a:bodyPr>
            <a:spAutoFit/>
          </a:bodyPr>
          <a:lstStyle/>
          <a:p>
            <a:r>
              <a:rPr lang="en-US" dirty="0">
                <a:solidFill>
                  <a:srgbClr val="FF0000"/>
                </a:solidFill>
              </a:rPr>
              <a:t>After clicking “Add Note”, you can type your text in English and then click “Done” to finish.</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6936752" y="1643375"/>
            <a:ext cx="269776"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V="1">
            <a:off x="3756559" y="1792035"/>
            <a:ext cx="3164219" cy="864888"/>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flipV="1">
            <a:off x="5413491" y="2565836"/>
            <a:ext cx="1556808" cy="2093292"/>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6920778" y="2264203"/>
            <a:ext cx="726927" cy="2838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878919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4" grpId="0" animBg="1"/>
      <p:bldP spid="14"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115C64-6663-4C34-A1D8-8DD64B587038}"/>
              </a:ext>
            </a:extLst>
          </p:cNvPr>
          <p:cNvPicPr>
            <a:picLocks noChangeAspect="1"/>
          </p:cNvPicPr>
          <p:nvPr/>
        </p:nvPicPr>
        <p:blipFill>
          <a:blip r:embed="rId2"/>
          <a:stretch>
            <a:fillRect/>
          </a:stretch>
        </p:blipFill>
        <p:spPr>
          <a:xfrm>
            <a:off x="0" y="222707"/>
            <a:ext cx="9144000" cy="6412585"/>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370385" y="3035324"/>
            <a:ext cx="6048672" cy="923330"/>
          </a:xfrm>
          <a:prstGeom prst="rect">
            <a:avLst/>
          </a:prstGeom>
          <a:solidFill>
            <a:schemeClr val="bg1"/>
          </a:solidFill>
        </p:spPr>
        <p:txBody>
          <a:bodyPr wrap="square">
            <a:spAutoFit/>
          </a:bodyPr>
          <a:lstStyle/>
          <a:p>
            <a:pPr lvl="0"/>
            <a:r>
              <a:rPr lang="en-US" altLang="zh-TW" dirty="0">
                <a:solidFill>
                  <a:srgbClr val="FF0000"/>
                </a:solidFill>
              </a:rPr>
              <a:t>You can leave comment to each course requirement in requirement notes (English only) using this button to add a note or edit/delete notes you have created.</a:t>
            </a:r>
          </a:p>
        </p:txBody>
      </p:sp>
      <p:sp>
        <p:nvSpPr>
          <p:cNvPr id="6" name="Rectangle 5">
            <a:extLst>
              <a:ext uri="{FF2B5EF4-FFF2-40B4-BE49-F238E27FC236}">
                <a16:creationId xmlns:a16="http://schemas.microsoft.com/office/drawing/2014/main" id="{156F9CF6-4A44-4098-B4A5-DF379AFA3179}"/>
              </a:ext>
            </a:extLst>
          </p:cNvPr>
          <p:cNvSpPr/>
          <p:nvPr/>
        </p:nvSpPr>
        <p:spPr>
          <a:xfrm>
            <a:off x="2000250" y="4659128"/>
            <a:ext cx="4572000" cy="646331"/>
          </a:xfrm>
          <a:prstGeom prst="rect">
            <a:avLst/>
          </a:prstGeom>
          <a:solidFill>
            <a:schemeClr val="bg1"/>
          </a:solidFill>
        </p:spPr>
        <p:txBody>
          <a:bodyPr>
            <a:spAutoFit/>
          </a:bodyPr>
          <a:lstStyle/>
          <a:p>
            <a:r>
              <a:rPr lang="en-US" dirty="0">
                <a:solidFill>
                  <a:srgbClr val="FF0000"/>
                </a:solidFill>
              </a:rPr>
              <a:t>After clicking “Add Note”, you can type your text in English and then click “Done” to finish.</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6786030" y="2078513"/>
            <a:ext cx="269776"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V="1">
            <a:off x="3614253" y="2174401"/>
            <a:ext cx="3164219" cy="864888"/>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flipV="1">
            <a:off x="5292080" y="3224035"/>
            <a:ext cx="1416991" cy="1435093"/>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6416775" y="2916257"/>
            <a:ext cx="576065" cy="2838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23326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4" grpId="0" animBg="1"/>
      <p:bldP spid="14"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7AD7CA-BD27-48D2-92FB-7D1461E6C9F1}"/>
              </a:ext>
            </a:extLst>
          </p:cNvPr>
          <p:cNvPicPr>
            <a:picLocks noChangeAspect="1"/>
          </p:cNvPicPr>
          <p:nvPr/>
        </p:nvPicPr>
        <p:blipFill>
          <a:blip r:embed="rId2"/>
          <a:stretch>
            <a:fillRect/>
          </a:stretch>
        </p:blipFill>
        <p:spPr>
          <a:xfrm>
            <a:off x="0" y="213337"/>
            <a:ext cx="9144000" cy="6431326"/>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489228" y="2771487"/>
            <a:ext cx="6048672" cy="923330"/>
          </a:xfrm>
          <a:prstGeom prst="rect">
            <a:avLst/>
          </a:prstGeom>
          <a:solidFill>
            <a:schemeClr val="bg1"/>
          </a:solidFill>
        </p:spPr>
        <p:txBody>
          <a:bodyPr wrap="square">
            <a:spAutoFit/>
          </a:bodyPr>
          <a:lstStyle/>
          <a:p>
            <a:pPr lvl="0"/>
            <a:r>
              <a:rPr lang="en-US" dirty="0">
                <a:solidFill>
                  <a:srgbClr val="FF0000"/>
                </a:solidFill>
              </a:rPr>
              <a:t>After making any changes to a Plan in Edit View, save those changes and then click on the Audit button in Edit View before leaving this View.</a:t>
            </a:r>
            <a:endParaRPr lang="en-US" altLang="zh-TW" dirty="0">
              <a:solidFill>
                <a:srgbClr val="FF0000"/>
              </a:solidFill>
            </a:endParaRPr>
          </a:p>
        </p:txBody>
      </p:sp>
      <p:sp>
        <p:nvSpPr>
          <p:cNvPr id="6" name="Rectangle 5">
            <a:extLst>
              <a:ext uri="{FF2B5EF4-FFF2-40B4-BE49-F238E27FC236}">
                <a16:creationId xmlns:a16="http://schemas.microsoft.com/office/drawing/2014/main" id="{156F9CF6-4A44-4098-B4A5-DF379AFA3179}"/>
              </a:ext>
            </a:extLst>
          </p:cNvPr>
          <p:cNvSpPr/>
          <p:nvPr/>
        </p:nvSpPr>
        <p:spPr>
          <a:xfrm>
            <a:off x="2000250" y="4659128"/>
            <a:ext cx="4572000" cy="646331"/>
          </a:xfrm>
          <a:prstGeom prst="rect">
            <a:avLst/>
          </a:prstGeom>
          <a:solidFill>
            <a:schemeClr val="bg1"/>
          </a:solidFill>
        </p:spPr>
        <p:txBody>
          <a:bodyPr>
            <a:spAutoFit/>
          </a:bodyPr>
          <a:lstStyle/>
          <a:p>
            <a:r>
              <a:rPr lang="en-US" dirty="0">
                <a:solidFill>
                  <a:srgbClr val="FF0000"/>
                </a:solidFill>
              </a:rPr>
              <a:t>Or click “Save As …” if you want to save it as another plan instead of overwriting.</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8640960" y="6093296"/>
            <a:ext cx="395536"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a:endCxn id="7" idx="0"/>
          </p:cNvCxnSpPr>
          <p:nvPr/>
        </p:nvCxnSpPr>
        <p:spPr>
          <a:xfrm>
            <a:off x="3394721" y="3428999"/>
            <a:ext cx="5444007" cy="2664297"/>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a:off x="5631903" y="5305459"/>
            <a:ext cx="2433391" cy="787837"/>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8028385" y="6105876"/>
            <a:ext cx="648072" cy="2838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23031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4" grpId="0" animBg="1"/>
      <p:bldP spid="14"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C2D338-8D60-4616-96E8-9D8786991BD8}"/>
              </a:ext>
            </a:extLst>
          </p:cNvPr>
          <p:cNvPicPr>
            <a:picLocks noChangeAspect="1"/>
          </p:cNvPicPr>
          <p:nvPr/>
        </p:nvPicPr>
        <p:blipFill>
          <a:blip r:embed="rId2"/>
          <a:stretch>
            <a:fillRect/>
          </a:stretch>
        </p:blipFill>
        <p:spPr>
          <a:xfrm>
            <a:off x="0" y="220274"/>
            <a:ext cx="9144000" cy="6417451"/>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755576" y="2733365"/>
            <a:ext cx="6048672" cy="923330"/>
          </a:xfrm>
          <a:prstGeom prst="rect">
            <a:avLst/>
          </a:prstGeom>
          <a:solidFill>
            <a:schemeClr val="bg1"/>
          </a:solidFill>
        </p:spPr>
        <p:txBody>
          <a:bodyPr wrap="square">
            <a:spAutoFit/>
          </a:bodyPr>
          <a:lstStyle/>
          <a:p>
            <a:pPr lvl="0"/>
            <a:r>
              <a:rPr lang="en-US" dirty="0">
                <a:solidFill>
                  <a:srgbClr val="FF0000"/>
                </a:solidFill>
              </a:rPr>
              <a:t>You can lock a plan, for example, before you meet the student in next meeting. Students cannot edit a locked plan, but they can save it as a new one and edit. </a:t>
            </a:r>
            <a:endParaRPr lang="en-US" altLang="zh-TW" dirty="0">
              <a:solidFill>
                <a:srgbClr val="FF0000"/>
              </a:solidFill>
            </a:endParaRPr>
          </a:p>
        </p:txBody>
      </p:sp>
      <p:sp>
        <p:nvSpPr>
          <p:cNvPr id="6" name="Rectangle 5">
            <a:extLst>
              <a:ext uri="{FF2B5EF4-FFF2-40B4-BE49-F238E27FC236}">
                <a16:creationId xmlns:a16="http://schemas.microsoft.com/office/drawing/2014/main" id="{156F9CF6-4A44-4098-B4A5-DF379AFA3179}"/>
              </a:ext>
            </a:extLst>
          </p:cNvPr>
          <p:cNvSpPr/>
          <p:nvPr/>
        </p:nvSpPr>
        <p:spPr>
          <a:xfrm>
            <a:off x="5001406" y="4868570"/>
            <a:ext cx="2232248" cy="369332"/>
          </a:xfrm>
          <a:prstGeom prst="rect">
            <a:avLst/>
          </a:prstGeom>
          <a:solidFill>
            <a:schemeClr val="bg1"/>
          </a:solidFill>
        </p:spPr>
        <p:txBody>
          <a:bodyPr wrap="square">
            <a:spAutoFit/>
          </a:bodyPr>
          <a:lstStyle/>
          <a:p>
            <a:r>
              <a:rPr lang="en-US" dirty="0">
                <a:solidFill>
                  <a:srgbClr val="FF0000"/>
                </a:solidFill>
              </a:rPr>
              <a:t>Click "Save" to finish.</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4349537" y="1070934"/>
            <a:ext cx="851509" cy="35105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V="1">
            <a:off x="3347864" y="1421992"/>
            <a:ext cx="1224136" cy="128258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a:off x="6117530" y="5266481"/>
            <a:ext cx="2558926" cy="816943"/>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8676456" y="6083424"/>
            <a:ext cx="432691" cy="2838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87565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4" grpId="0" animBg="1"/>
      <p:bldP spid="14"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C0B120-1ADF-445C-91EC-F52271604768}"/>
              </a:ext>
            </a:extLst>
          </p:cNvPr>
          <p:cNvPicPr>
            <a:picLocks noChangeAspect="1"/>
          </p:cNvPicPr>
          <p:nvPr/>
        </p:nvPicPr>
        <p:blipFill>
          <a:blip r:embed="rId2"/>
          <a:stretch>
            <a:fillRect/>
          </a:stretch>
        </p:blipFill>
        <p:spPr>
          <a:xfrm>
            <a:off x="0" y="215775"/>
            <a:ext cx="9144000" cy="6426450"/>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356742" y="2236730"/>
            <a:ext cx="6048672" cy="923330"/>
          </a:xfrm>
          <a:prstGeom prst="rect">
            <a:avLst/>
          </a:prstGeom>
          <a:solidFill>
            <a:schemeClr val="bg1"/>
          </a:solidFill>
        </p:spPr>
        <p:txBody>
          <a:bodyPr wrap="square">
            <a:spAutoFit/>
          </a:bodyPr>
          <a:lstStyle/>
          <a:p>
            <a:pPr lvl="0"/>
            <a:r>
              <a:rPr lang="en-US" dirty="0">
                <a:solidFill>
                  <a:srgbClr val="FF0000"/>
                </a:solidFill>
              </a:rPr>
              <a:t>As soon as a plan opens in Edit View, click the Audit button to generate a Plan Audit, which will display all courses from the Plan in an advising worksheet in an imbedded window.</a:t>
            </a:r>
            <a:endParaRPr lang="en-US" altLang="zh-TW" dirty="0">
              <a:solidFill>
                <a:srgbClr val="FF0000"/>
              </a:solidFill>
            </a:endParaRPr>
          </a:p>
        </p:txBody>
      </p:sp>
      <p:sp>
        <p:nvSpPr>
          <p:cNvPr id="6" name="Rectangle 5">
            <a:extLst>
              <a:ext uri="{FF2B5EF4-FFF2-40B4-BE49-F238E27FC236}">
                <a16:creationId xmlns:a16="http://schemas.microsoft.com/office/drawing/2014/main" id="{156F9CF6-4A44-4098-B4A5-DF379AFA3179}"/>
              </a:ext>
            </a:extLst>
          </p:cNvPr>
          <p:cNvSpPr/>
          <p:nvPr/>
        </p:nvSpPr>
        <p:spPr>
          <a:xfrm>
            <a:off x="4594365" y="3282259"/>
            <a:ext cx="4572000" cy="369332"/>
          </a:xfrm>
          <a:prstGeom prst="rect">
            <a:avLst/>
          </a:prstGeom>
          <a:solidFill>
            <a:schemeClr val="bg1"/>
          </a:solidFill>
        </p:spPr>
        <p:txBody>
          <a:bodyPr>
            <a:spAutoFit/>
          </a:bodyPr>
          <a:lstStyle/>
          <a:p>
            <a:r>
              <a:rPr lang="en-US" dirty="0">
                <a:solidFill>
                  <a:srgbClr val="FF0000"/>
                </a:solidFill>
              </a:rPr>
              <a:t>The planned requirements are highlighted.</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7092280" y="6080250"/>
            <a:ext cx="467544"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a:endCxn id="7" idx="0"/>
          </p:cNvCxnSpPr>
          <p:nvPr/>
        </p:nvCxnSpPr>
        <p:spPr>
          <a:xfrm>
            <a:off x="2341051" y="3144134"/>
            <a:ext cx="4985001" cy="2936116"/>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flipH="1">
            <a:off x="4355976" y="3695875"/>
            <a:ext cx="1781945" cy="958045"/>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3707904" y="1973036"/>
            <a:ext cx="648072" cy="311214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65571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4" grpId="0" animBg="1"/>
      <p:bldP spid="14"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4A44-9892-461A-B8AE-1BCC85F1EA03}"/>
              </a:ext>
            </a:extLst>
          </p:cNvPr>
          <p:cNvSpPr>
            <a:spLocks noGrp="1"/>
          </p:cNvSpPr>
          <p:nvPr>
            <p:ph type="title"/>
          </p:nvPr>
        </p:nvSpPr>
        <p:spPr>
          <a:xfrm>
            <a:off x="492919" y="331576"/>
            <a:ext cx="8079581" cy="1658198"/>
          </a:xfrm>
        </p:spPr>
        <p:txBody>
          <a:bodyPr/>
          <a:lstStyle/>
          <a:p>
            <a:r>
              <a:rPr lang="en-US" altLang="zh-TW" dirty="0"/>
              <a:t>Features of DegreeWorks – </a:t>
            </a:r>
            <a:br>
              <a:rPr lang="en-US" altLang="zh-TW" dirty="0"/>
            </a:br>
            <a:r>
              <a:rPr lang="en-US" altLang="zh-TW" dirty="0"/>
              <a:t>Student Educational Planner (SEP)</a:t>
            </a:r>
            <a:endParaRPr lang="en-US" dirty="0"/>
          </a:p>
        </p:txBody>
      </p:sp>
      <p:sp>
        <p:nvSpPr>
          <p:cNvPr id="3" name="Content Placeholder 2">
            <a:extLst>
              <a:ext uri="{FF2B5EF4-FFF2-40B4-BE49-F238E27FC236}">
                <a16:creationId xmlns:a16="http://schemas.microsoft.com/office/drawing/2014/main" id="{022E5288-9931-4DFD-975F-55493C06AE58}"/>
              </a:ext>
            </a:extLst>
          </p:cNvPr>
          <p:cNvSpPr>
            <a:spLocks noGrp="1"/>
          </p:cNvSpPr>
          <p:nvPr>
            <p:ph idx="1"/>
          </p:nvPr>
        </p:nvSpPr>
        <p:spPr>
          <a:xfrm>
            <a:off x="492919" y="2205378"/>
            <a:ext cx="8457282" cy="4320480"/>
          </a:xfrm>
        </p:spPr>
        <p:txBody>
          <a:bodyPr>
            <a:normAutofit/>
          </a:bodyPr>
          <a:lstStyle/>
          <a:p>
            <a:pPr algn="ctr"/>
            <a:endParaRPr lang="en-US" sz="1600" dirty="0"/>
          </a:p>
          <a:p>
            <a:r>
              <a:rPr lang="en-US" sz="5400" b="1" dirty="0"/>
              <a:t>View Plan List</a:t>
            </a:r>
          </a:p>
        </p:txBody>
      </p:sp>
    </p:spTree>
    <p:extLst>
      <p:ext uri="{BB962C8B-B14F-4D97-AF65-F5344CB8AC3E}">
        <p14:creationId xmlns:p14="http://schemas.microsoft.com/office/powerpoint/2010/main" val="2033995237"/>
      </p:ext>
    </p:extLst>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B922A3-D942-4929-9D19-38D8D4C49678}"/>
              </a:ext>
            </a:extLst>
          </p:cNvPr>
          <p:cNvPicPr>
            <a:picLocks noChangeAspect="1"/>
          </p:cNvPicPr>
          <p:nvPr/>
        </p:nvPicPr>
        <p:blipFill>
          <a:blip r:embed="rId2"/>
          <a:stretch>
            <a:fillRect/>
          </a:stretch>
        </p:blipFill>
        <p:spPr>
          <a:xfrm>
            <a:off x="0" y="221672"/>
            <a:ext cx="9144000" cy="6414655"/>
          </a:xfrm>
          <a:prstGeom prst="rect">
            <a:avLst/>
          </a:prstGeom>
        </p:spPr>
      </p:pic>
      <p:sp>
        <p:nvSpPr>
          <p:cNvPr id="6" name="Rectangle 5">
            <a:extLst>
              <a:ext uri="{FF2B5EF4-FFF2-40B4-BE49-F238E27FC236}">
                <a16:creationId xmlns:a16="http://schemas.microsoft.com/office/drawing/2014/main" id="{156F9CF6-4A44-4098-B4A5-DF379AFA3179}"/>
              </a:ext>
            </a:extLst>
          </p:cNvPr>
          <p:cNvSpPr/>
          <p:nvPr/>
        </p:nvSpPr>
        <p:spPr>
          <a:xfrm>
            <a:off x="3059832" y="3280205"/>
            <a:ext cx="4572000" cy="646331"/>
          </a:xfrm>
          <a:prstGeom prst="rect">
            <a:avLst/>
          </a:prstGeom>
          <a:solidFill>
            <a:schemeClr val="bg1"/>
          </a:solidFill>
        </p:spPr>
        <p:txBody>
          <a:bodyPr>
            <a:spAutoFit/>
          </a:bodyPr>
          <a:lstStyle/>
          <a:p>
            <a:r>
              <a:rPr lang="en-US" dirty="0">
                <a:solidFill>
                  <a:srgbClr val="FF0000"/>
                </a:solidFill>
              </a:rPr>
              <a:t>Click “View Plan List” to view the list of your plan(s).</a:t>
            </a:r>
            <a:endParaRPr lang="zh-TW" altLang="zh-TW" dirty="0">
              <a:solidFill>
                <a:srgbClr val="FF0000"/>
              </a:solidFill>
            </a:endParaRPr>
          </a:p>
        </p:txBody>
      </p: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flipV="1">
            <a:off x="5972279" y="1085463"/>
            <a:ext cx="2008382" cy="2181783"/>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7675623" y="778459"/>
            <a:ext cx="790313" cy="2838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01154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4" grpId="0" animBg="1"/>
      <p:bldP spid="14"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4C0DF-8A29-46E0-AF1E-28AF20A7A04F}"/>
              </a:ext>
            </a:extLst>
          </p:cNvPr>
          <p:cNvPicPr>
            <a:picLocks noChangeAspect="1"/>
          </p:cNvPicPr>
          <p:nvPr/>
        </p:nvPicPr>
        <p:blipFill>
          <a:blip r:embed="rId2"/>
          <a:stretch>
            <a:fillRect/>
          </a:stretch>
        </p:blipFill>
        <p:spPr>
          <a:xfrm>
            <a:off x="0" y="163598"/>
            <a:ext cx="9144000" cy="6401494"/>
          </a:xfrm>
          <a:prstGeom prst="rect">
            <a:avLst/>
          </a:prstGeom>
        </p:spPr>
      </p:pic>
    </p:spTree>
    <p:extLst>
      <p:ext uri="{BB962C8B-B14F-4D97-AF65-F5344CB8AC3E}">
        <p14:creationId xmlns:p14="http://schemas.microsoft.com/office/powerpoint/2010/main" val="1206605825"/>
      </p:ext>
    </p:extLst>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4A44-9892-461A-B8AE-1BCC85F1EA03}"/>
              </a:ext>
            </a:extLst>
          </p:cNvPr>
          <p:cNvSpPr>
            <a:spLocks noGrp="1"/>
          </p:cNvSpPr>
          <p:nvPr>
            <p:ph type="title"/>
          </p:nvPr>
        </p:nvSpPr>
        <p:spPr>
          <a:xfrm>
            <a:off x="492919" y="331576"/>
            <a:ext cx="8079581" cy="1658198"/>
          </a:xfrm>
        </p:spPr>
        <p:txBody>
          <a:bodyPr/>
          <a:lstStyle/>
          <a:p>
            <a:r>
              <a:rPr lang="en-US" altLang="zh-TW" dirty="0"/>
              <a:t>Features of DegreeWorks – </a:t>
            </a:r>
            <a:br>
              <a:rPr lang="en-US" altLang="zh-TW" dirty="0"/>
            </a:br>
            <a:r>
              <a:rPr lang="en-US" altLang="zh-TW" dirty="0"/>
              <a:t>Student Educational Planner (SEP)</a:t>
            </a:r>
            <a:endParaRPr lang="en-US" dirty="0"/>
          </a:p>
        </p:txBody>
      </p:sp>
      <p:sp>
        <p:nvSpPr>
          <p:cNvPr id="3" name="Content Placeholder 2">
            <a:extLst>
              <a:ext uri="{FF2B5EF4-FFF2-40B4-BE49-F238E27FC236}">
                <a16:creationId xmlns:a16="http://schemas.microsoft.com/office/drawing/2014/main" id="{022E5288-9931-4DFD-975F-55493C06AE58}"/>
              </a:ext>
            </a:extLst>
          </p:cNvPr>
          <p:cNvSpPr>
            <a:spLocks noGrp="1"/>
          </p:cNvSpPr>
          <p:nvPr>
            <p:ph idx="1"/>
          </p:nvPr>
        </p:nvSpPr>
        <p:spPr>
          <a:xfrm>
            <a:off x="492919" y="2205378"/>
            <a:ext cx="8457282" cy="4320480"/>
          </a:xfrm>
        </p:spPr>
        <p:txBody>
          <a:bodyPr>
            <a:normAutofit/>
          </a:bodyPr>
          <a:lstStyle/>
          <a:p>
            <a:pPr algn="ctr"/>
            <a:endParaRPr lang="en-US" sz="1600" dirty="0"/>
          </a:p>
          <a:p>
            <a:r>
              <a:rPr lang="en-US" sz="5400" b="1" dirty="0"/>
              <a:t>Calendar View</a:t>
            </a:r>
          </a:p>
        </p:txBody>
      </p:sp>
    </p:spTree>
    <p:extLst>
      <p:ext uri="{BB962C8B-B14F-4D97-AF65-F5344CB8AC3E}">
        <p14:creationId xmlns:p14="http://schemas.microsoft.com/office/powerpoint/2010/main" val="2399830881"/>
      </p:ext>
    </p:extLst>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FADD29-2639-4844-9AAC-C6838F4A81B0}"/>
              </a:ext>
            </a:extLst>
          </p:cNvPr>
          <p:cNvPicPr>
            <a:picLocks noChangeAspect="1"/>
          </p:cNvPicPr>
          <p:nvPr/>
        </p:nvPicPr>
        <p:blipFill>
          <a:blip r:embed="rId2"/>
          <a:stretch>
            <a:fillRect/>
          </a:stretch>
        </p:blipFill>
        <p:spPr>
          <a:xfrm>
            <a:off x="0" y="237619"/>
            <a:ext cx="9144000" cy="6382762"/>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2699793" y="2981322"/>
            <a:ext cx="6048672" cy="923330"/>
          </a:xfrm>
          <a:prstGeom prst="rect">
            <a:avLst/>
          </a:prstGeom>
          <a:solidFill>
            <a:schemeClr val="bg1"/>
          </a:solidFill>
        </p:spPr>
        <p:txBody>
          <a:bodyPr wrap="square">
            <a:spAutoFit/>
          </a:bodyPr>
          <a:lstStyle/>
          <a:p>
            <a:r>
              <a:rPr lang="en-GB" dirty="0">
                <a:solidFill>
                  <a:srgbClr val="FF0000"/>
                </a:solidFill>
              </a:rPr>
              <a:t>The Calendar view allows the user to view a plan in a view-only calendar presentation that is suitable for printing.</a:t>
            </a:r>
          </a:p>
          <a:p>
            <a:r>
              <a:rPr lang="en-US" dirty="0">
                <a:solidFill>
                  <a:srgbClr val="FF0000"/>
                </a:solidFill>
              </a:rPr>
              <a:t>No editing of the plan is available in this view. </a:t>
            </a:r>
          </a:p>
        </p:txBody>
      </p:sp>
      <p:sp>
        <p:nvSpPr>
          <p:cNvPr id="6" name="Rectangle 5">
            <a:extLst>
              <a:ext uri="{FF2B5EF4-FFF2-40B4-BE49-F238E27FC236}">
                <a16:creationId xmlns:a16="http://schemas.microsoft.com/office/drawing/2014/main" id="{156F9CF6-4A44-4098-B4A5-DF379AFA3179}"/>
              </a:ext>
            </a:extLst>
          </p:cNvPr>
          <p:cNvSpPr/>
          <p:nvPr/>
        </p:nvSpPr>
        <p:spPr>
          <a:xfrm>
            <a:off x="3563888" y="5113247"/>
            <a:ext cx="4572000" cy="369332"/>
          </a:xfrm>
          <a:prstGeom prst="rect">
            <a:avLst/>
          </a:prstGeom>
          <a:solidFill>
            <a:schemeClr val="bg1"/>
          </a:solidFill>
        </p:spPr>
        <p:txBody>
          <a:bodyPr>
            <a:spAutoFit/>
          </a:bodyPr>
          <a:lstStyle/>
          <a:p>
            <a:r>
              <a:rPr lang="en-US" dirty="0">
                <a:solidFill>
                  <a:srgbClr val="FF0000"/>
                </a:solidFill>
              </a:rPr>
              <a:t>Click “Print” button for printing.</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6084168" y="876339"/>
            <a:ext cx="1656184"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V="1">
            <a:off x="5508104" y="1168271"/>
            <a:ext cx="576064" cy="1813051"/>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a:off x="6300192" y="5482579"/>
            <a:ext cx="2292879" cy="70740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8605424" y="6093296"/>
            <a:ext cx="500551" cy="2838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6586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4" grpId="0" animBg="1"/>
      <p:bldP spid="1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C6B65F-858F-432D-8152-62E161E192DD}"/>
              </a:ext>
            </a:extLst>
          </p:cNvPr>
          <p:cNvPicPr>
            <a:picLocks noChangeAspect="1"/>
          </p:cNvPicPr>
          <p:nvPr/>
        </p:nvPicPr>
        <p:blipFill>
          <a:blip r:embed="rId2"/>
          <a:stretch>
            <a:fillRect/>
          </a:stretch>
        </p:blipFill>
        <p:spPr>
          <a:xfrm>
            <a:off x="30045" y="1341396"/>
            <a:ext cx="9030227" cy="3838275"/>
          </a:xfrm>
          <a:prstGeom prst="rect">
            <a:avLst/>
          </a:prstGeom>
        </p:spPr>
      </p:pic>
      <p:sp>
        <p:nvSpPr>
          <p:cNvPr id="5" name="Rectangle 4"/>
          <p:cNvSpPr/>
          <p:nvPr/>
        </p:nvSpPr>
        <p:spPr>
          <a:xfrm>
            <a:off x="408228" y="827420"/>
            <a:ext cx="8124212" cy="369332"/>
          </a:xfrm>
          <a:prstGeom prst="rect">
            <a:avLst/>
          </a:prstGeom>
        </p:spPr>
        <p:txBody>
          <a:bodyPr wrap="square">
            <a:spAutoFit/>
          </a:bodyPr>
          <a:lstStyle/>
          <a:p>
            <a:pPr lvl="0">
              <a:buClr>
                <a:srgbClr val="2DA2BF"/>
              </a:buClr>
            </a:pPr>
            <a:r>
              <a:rPr lang="en-US" altLang="zh-TW" dirty="0">
                <a:solidFill>
                  <a:prstClr val="black"/>
                </a:solidFill>
                <a:latin typeface="+mn-lt"/>
              </a:rPr>
              <a:t>To find a student, input the student ID and hit enter</a:t>
            </a:r>
            <a:endParaRPr lang="zh-TW" altLang="en-US" dirty="0">
              <a:solidFill>
                <a:prstClr val="black"/>
              </a:solidFill>
              <a:latin typeface="+mn-lt"/>
            </a:endParaRPr>
          </a:p>
        </p:txBody>
      </p:sp>
      <p:sp>
        <p:nvSpPr>
          <p:cNvPr id="6" name="Rectangle 5"/>
          <p:cNvSpPr/>
          <p:nvPr/>
        </p:nvSpPr>
        <p:spPr>
          <a:xfrm>
            <a:off x="446856" y="1521415"/>
            <a:ext cx="744010" cy="3600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7" name="Straight Arrow Connector 6"/>
          <p:cNvCxnSpPr>
            <a:cxnSpLocks/>
            <a:endCxn id="6" idx="2"/>
          </p:cNvCxnSpPr>
          <p:nvPr/>
        </p:nvCxnSpPr>
        <p:spPr>
          <a:xfrm flipH="1" flipV="1">
            <a:off x="818861" y="1881456"/>
            <a:ext cx="528042" cy="40711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503548" y="5564963"/>
            <a:ext cx="1368152" cy="830997"/>
          </a:xfrm>
          <a:prstGeom prst="rect">
            <a:avLst/>
          </a:prstGeom>
          <a:solidFill>
            <a:schemeClr val="bg1"/>
          </a:solidFill>
          <a:ln w="9525">
            <a:noFill/>
            <a:miter lim="800000"/>
            <a:headEnd/>
            <a:tailEnd/>
          </a:ln>
        </p:spPr>
        <p:txBody>
          <a:bodyPr wrap="square">
            <a:spAutoFit/>
          </a:bodyPr>
          <a:lstStyle/>
          <a:p>
            <a:r>
              <a:rPr lang="en-US" altLang="zh-TW" sz="1600" dirty="0">
                <a:solidFill>
                  <a:srgbClr val="FF0000"/>
                </a:solidFill>
              </a:rPr>
              <a:t>Input Student ID &amp; press enter</a:t>
            </a:r>
            <a:endParaRPr lang="zh-TW" altLang="en-US" sz="1600" dirty="0">
              <a:solidFill>
                <a:srgbClr val="FF0000"/>
              </a:solidFill>
            </a:endParaRPr>
          </a:p>
        </p:txBody>
      </p:sp>
      <p:sp>
        <p:nvSpPr>
          <p:cNvPr id="9" name="Title 2"/>
          <p:cNvSpPr txBox="1">
            <a:spLocks/>
          </p:cNvSpPr>
          <p:nvPr/>
        </p:nvSpPr>
        <p:spPr>
          <a:xfrm>
            <a:off x="446856" y="274638"/>
            <a:ext cx="8229600" cy="562074"/>
          </a:xfrm>
          <a:prstGeom prst="rect">
            <a:avLst/>
          </a:prstGeom>
        </p:spPr>
        <p:txBody>
          <a:bodyPr vert="horz" rtlCol="0" anchor="t">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Degree Audit (administrative staff)</a:t>
            </a:r>
            <a:endParaRPr kumimoji="0" lang="zh-TW" altLang="en-U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208731-EB5C-44D2-97B6-3C3C656754CA}"/>
              </a:ext>
            </a:extLst>
          </p:cNvPr>
          <p:cNvPicPr>
            <a:picLocks noChangeAspect="1"/>
          </p:cNvPicPr>
          <p:nvPr/>
        </p:nvPicPr>
        <p:blipFill>
          <a:blip r:embed="rId2"/>
          <a:stretch>
            <a:fillRect/>
          </a:stretch>
        </p:blipFill>
        <p:spPr>
          <a:xfrm>
            <a:off x="0" y="177799"/>
            <a:ext cx="9144000" cy="6373091"/>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4572000" y="2326728"/>
            <a:ext cx="4320479" cy="1200329"/>
          </a:xfrm>
          <a:prstGeom prst="rect">
            <a:avLst/>
          </a:prstGeom>
          <a:solidFill>
            <a:schemeClr val="bg1"/>
          </a:solidFill>
        </p:spPr>
        <p:txBody>
          <a:bodyPr wrap="square">
            <a:spAutoFit/>
          </a:bodyPr>
          <a:lstStyle/>
          <a:p>
            <a:r>
              <a:rPr lang="en-US" dirty="0">
                <a:solidFill>
                  <a:srgbClr val="FF0000"/>
                </a:solidFill>
              </a:rPr>
              <a:t>In Calendar View, click the Audit button to generate a Plan Audit, which will display all courses from the Plan in an advising worksheet in an imbedded window.</a:t>
            </a:r>
          </a:p>
        </p:txBody>
      </p:sp>
      <p:sp>
        <p:nvSpPr>
          <p:cNvPr id="6" name="Rectangle 5">
            <a:extLst>
              <a:ext uri="{FF2B5EF4-FFF2-40B4-BE49-F238E27FC236}">
                <a16:creationId xmlns:a16="http://schemas.microsoft.com/office/drawing/2014/main" id="{156F9CF6-4A44-4098-B4A5-DF379AFA3179}"/>
              </a:ext>
            </a:extLst>
          </p:cNvPr>
          <p:cNvSpPr/>
          <p:nvPr/>
        </p:nvSpPr>
        <p:spPr>
          <a:xfrm>
            <a:off x="5442074" y="4611153"/>
            <a:ext cx="3130425" cy="1477328"/>
          </a:xfrm>
          <a:prstGeom prst="rect">
            <a:avLst/>
          </a:prstGeom>
          <a:solidFill>
            <a:schemeClr val="bg1"/>
          </a:solidFill>
        </p:spPr>
        <p:txBody>
          <a:bodyPr wrap="square">
            <a:spAutoFit/>
          </a:bodyPr>
          <a:lstStyle/>
          <a:p>
            <a:r>
              <a:rPr lang="en-US" altLang="zh-TW" dirty="0">
                <a:solidFill>
                  <a:srgbClr val="FF0000"/>
                </a:solidFill>
              </a:rPr>
              <a:t>The planned requirements are highlighted.  You can see how far the student is from fulfilling all the degree requirements if the plan is carried out.</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8226568" y="6092913"/>
            <a:ext cx="432048"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a:off x="6644258" y="3519988"/>
            <a:ext cx="1668426" cy="2572925"/>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flipH="1" flipV="1">
            <a:off x="4461690" y="4230960"/>
            <a:ext cx="980385" cy="863174"/>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3733816" y="2564904"/>
            <a:ext cx="719201" cy="309445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55577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4" grpId="0" animBg="1"/>
      <p:bldP spid="14"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4A44-9892-461A-B8AE-1BCC85F1EA03}"/>
              </a:ext>
            </a:extLst>
          </p:cNvPr>
          <p:cNvSpPr>
            <a:spLocks noGrp="1"/>
          </p:cNvSpPr>
          <p:nvPr>
            <p:ph type="title"/>
          </p:nvPr>
        </p:nvSpPr>
        <p:spPr>
          <a:xfrm>
            <a:off x="492919" y="331576"/>
            <a:ext cx="8079581" cy="1658198"/>
          </a:xfrm>
        </p:spPr>
        <p:txBody>
          <a:bodyPr/>
          <a:lstStyle/>
          <a:p>
            <a:r>
              <a:rPr lang="en-US" altLang="zh-TW" dirty="0"/>
              <a:t>Features of DegreeWorks – </a:t>
            </a:r>
            <a:br>
              <a:rPr lang="en-US" altLang="zh-TW" dirty="0"/>
            </a:br>
            <a:r>
              <a:rPr lang="en-US" altLang="zh-TW" dirty="0"/>
              <a:t>Student Educational Planner (SEP)</a:t>
            </a:r>
            <a:endParaRPr lang="en-US" dirty="0"/>
          </a:p>
        </p:txBody>
      </p:sp>
      <p:sp>
        <p:nvSpPr>
          <p:cNvPr id="3" name="Content Placeholder 2">
            <a:extLst>
              <a:ext uri="{FF2B5EF4-FFF2-40B4-BE49-F238E27FC236}">
                <a16:creationId xmlns:a16="http://schemas.microsoft.com/office/drawing/2014/main" id="{022E5288-9931-4DFD-975F-55493C06AE58}"/>
              </a:ext>
            </a:extLst>
          </p:cNvPr>
          <p:cNvSpPr>
            <a:spLocks noGrp="1"/>
          </p:cNvSpPr>
          <p:nvPr>
            <p:ph idx="1"/>
          </p:nvPr>
        </p:nvSpPr>
        <p:spPr>
          <a:xfrm>
            <a:off x="492919" y="2205378"/>
            <a:ext cx="8457282" cy="4320480"/>
          </a:xfrm>
        </p:spPr>
        <p:txBody>
          <a:bodyPr>
            <a:normAutofit/>
          </a:bodyPr>
          <a:lstStyle/>
          <a:p>
            <a:pPr algn="ctr"/>
            <a:endParaRPr lang="en-US" sz="1600" dirty="0"/>
          </a:p>
          <a:p>
            <a:r>
              <a:rPr lang="en-US" sz="5400" b="1" dirty="0"/>
              <a:t>Notes View</a:t>
            </a:r>
          </a:p>
        </p:txBody>
      </p:sp>
    </p:spTree>
    <p:extLst>
      <p:ext uri="{BB962C8B-B14F-4D97-AF65-F5344CB8AC3E}">
        <p14:creationId xmlns:p14="http://schemas.microsoft.com/office/powerpoint/2010/main" val="252953239"/>
      </p:ext>
    </p:extLst>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E8592F-3869-4236-A16D-9B27456BDADE}"/>
              </a:ext>
            </a:extLst>
          </p:cNvPr>
          <p:cNvPicPr>
            <a:picLocks noChangeAspect="1"/>
          </p:cNvPicPr>
          <p:nvPr/>
        </p:nvPicPr>
        <p:blipFill>
          <a:blip r:embed="rId2"/>
          <a:stretch>
            <a:fillRect/>
          </a:stretch>
        </p:blipFill>
        <p:spPr>
          <a:xfrm>
            <a:off x="0" y="200826"/>
            <a:ext cx="9144000" cy="6361345"/>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2061006" y="1254729"/>
            <a:ext cx="3941992" cy="1477328"/>
          </a:xfrm>
          <a:prstGeom prst="rect">
            <a:avLst/>
          </a:prstGeom>
          <a:solidFill>
            <a:schemeClr val="bg1"/>
          </a:solidFill>
        </p:spPr>
        <p:txBody>
          <a:bodyPr wrap="square">
            <a:spAutoFit/>
          </a:bodyPr>
          <a:lstStyle/>
          <a:p>
            <a:r>
              <a:rPr lang="en-GB" dirty="0">
                <a:solidFill>
                  <a:srgbClr val="FF0000"/>
                </a:solidFill>
              </a:rPr>
              <a:t>The Notes view allows the user to view a plan in a comprehensive view-only presentation that is suitable for printing, with or without notes inline. </a:t>
            </a:r>
            <a:r>
              <a:rPr lang="en-US" dirty="0">
                <a:solidFill>
                  <a:srgbClr val="FF0000"/>
                </a:solidFill>
              </a:rPr>
              <a:t>No editing of the plan is available in this view. </a:t>
            </a:r>
          </a:p>
        </p:txBody>
      </p:sp>
      <p:sp>
        <p:nvSpPr>
          <p:cNvPr id="6" name="Rectangle 5">
            <a:extLst>
              <a:ext uri="{FF2B5EF4-FFF2-40B4-BE49-F238E27FC236}">
                <a16:creationId xmlns:a16="http://schemas.microsoft.com/office/drawing/2014/main" id="{156F9CF6-4A44-4098-B4A5-DF379AFA3179}"/>
              </a:ext>
            </a:extLst>
          </p:cNvPr>
          <p:cNvSpPr/>
          <p:nvPr/>
        </p:nvSpPr>
        <p:spPr>
          <a:xfrm>
            <a:off x="5148064" y="2783794"/>
            <a:ext cx="3024336" cy="1754326"/>
          </a:xfrm>
          <a:prstGeom prst="rect">
            <a:avLst/>
          </a:prstGeom>
          <a:solidFill>
            <a:schemeClr val="bg1"/>
          </a:solidFill>
        </p:spPr>
        <p:txBody>
          <a:bodyPr wrap="square">
            <a:spAutoFit/>
          </a:bodyPr>
          <a:lstStyle/>
          <a:p>
            <a:r>
              <a:rPr lang="en-GB" dirty="0">
                <a:solidFill>
                  <a:srgbClr val="FF0000"/>
                </a:solidFill>
              </a:rPr>
              <a:t>In the Expanded mode, plan, term and requirement notes display underneath the corresponding item, and will be included when printing.  Click “Print” for printing.</a:t>
            </a:r>
          </a:p>
        </p:txBody>
      </p:sp>
      <p:sp>
        <p:nvSpPr>
          <p:cNvPr id="7" name="Rectangle 6">
            <a:extLst>
              <a:ext uri="{FF2B5EF4-FFF2-40B4-BE49-F238E27FC236}">
                <a16:creationId xmlns:a16="http://schemas.microsoft.com/office/drawing/2014/main" id="{99CA2A83-192B-4B73-9516-AB58C0432481}"/>
              </a:ext>
            </a:extLst>
          </p:cNvPr>
          <p:cNvSpPr/>
          <p:nvPr/>
        </p:nvSpPr>
        <p:spPr>
          <a:xfrm>
            <a:off x="6084168" y="855780"/>
            <a:ext cx="1656184"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V="1">
            <a:off x="6002998" y="1131160"/>
            <a:ext cx="1047603" cy="452824"/>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a:off x="7050601" y="4538120"/>
            <a:ext cx="1697863" cy="1603126"/>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8636794" y="6141246"/>
            <a:ext cx="423479" cy="2651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05725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4" grpId="0" animBg="1"/>
      <p:bldP spid="14"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E8592F-3869-4236-A16D-9B27456BDADE}"/>
              </a:ext>
            </a:extLst>
          </p:cNvPr>
          <p:cNvPicPr>
            <a:picLocks noChangeAspect="1"/>
          </p:cNvPicPr>
          <p:nvPr/>
        </p:nvPicPr>
        <p:blipFill>
          <a:blip r:embed="rId2"/>
          <a:stretch>
            <a:fillRect/>
          </a:stretch>
        </p:blipFill>
        <p:spPr>
          <a:xfrm>
            <a:off x="0" y="248327"/>
            <a:ext cx="9144000" cy="6361345"/>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2626411" y="1186443"/>
            <a:ext cx="3941992" cy="646331"/>
          </a:xfrm>
          <a:prstGeom prst="rect">
            <a:avLst/>
          </a:prstGeom>
          <a:solidFill>
            <a:schemeClr val="bg1"/>
          </a:solidFill>
        </p:spPr>
        <p:txBody>
          <a:bodyPr wrap="square">
            <a:spAutoFit/>
          </a:bodyPr>
          <a:lstStyle/>
          <a:p>
            <a:r>
              <a:rPr lang="en-US" dirty="0">
                <a:solidFill>
                  <a:srgbClr val="FF0000"/>
                </a:solidFill>
              </a:rPr>
              <a:t>Click “Hide all notes” to enter </a:t>
            </a:r>
            <a:r>
              <a:rPr lang="en-GB" dirty="0">
                <a:solidFill>
                  <a:srgbClr val="FF0000"/>
                </a:solidFill>
              </a:rPr>
              <a:t>Collapsed mode.</a:t>
            </a:r>
            <a:endParaRPr lang="en-US"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107505" y="2077953"/>
            <a:ext cx="1152128"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H="1">
            <a:off x="1271479" y="1846517"/>
            <a:ext cx="1212289" cy="377438"/>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84142597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40D5223-D5FF-4C80-A923-7E0BA7304110}"/>
              </a:ext>
            </a:extLst>
          </p:cNvPr>
          <p:cNvPicPr>
            <a:picLocks noChangeAspect="1"/>
          </p:cNvPicPr>
          <p:nvPr/>
        </p:nvPicPr>
        <p:blipFill>
          <a:blip r:embed="rId2"/>
          <a:stretch>
            <a:fillRect/>
          </a:stretch>
        </p:blipFill>
        <p:spPr>
          <a:xfrm>
            <a:off x="0" y="227212"/>
            <a:ext cx="9144000" cy="6403575"/>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2717005" y="1405380"/>
            <a:ext cx="6048672" cy="646331"/>
          </a:xfrm>
          <a:prstGeom prst="rect">
            <a:avLst/>
          </a:prstGeom>
          <a:solidFill>
            <a:schemeClr val="bg1"/>
          </a:solidFill>
        </p:spPr>
        <p:txBody>
          <a:bodyPr wrap="square">
            <a:spAutoFit/>
          </a:bodyPr>
          <a:lstStyle/>
          <a:p>
            <a:r>
              <a:rPr lang="en-GB" dirty="0">
                <a:solidFill>
                  <a:srgbClr val="FF0000"/>
                </a:solidFill>
              </a:rPr>
              <a:t>In the Collapsed mode, a note icon will display to the right of that item, but note text will not be included when printing. </a:t>
            </a:r>
            <a:endParaRPr lang="en-US" dirty="0">
              <a:solidFill>
                <a:srgbClr val="FF0000"/>
              </a:solidFill>
            </a:endParaRPr>
          </a:p>
        </p:txBody>
      </p:sp>
      <p:sp>
        <p:nvSpPr>
          <p:cNvPr id="6" name="Rectangle 5">
            <a:extLst>
              <a:ext uri="{FF2B5EF4-FFF2-40B4-BE49-F238E27FC236}">
                <a16:creationId xmlns:a16="http://schemas.microsoft.com/office/drawing/2014/main" id="{156F9CF6-4A44-4098-B4A5-DF379AFA3179}"/>
              </a:ext>
            </a:extLst>
          </p:cNvPr>
          <p:cNvSpPr/>
          <p:nvPr/>
        </p:nvSpPr>
        <p:spPr>
          <a:xfrm>
            <a:off x="2198242" y="2555630"/>
            <a:ext cx="4432400" cy="923330"/>
          </a:xfrm>
          <a:prstGeom prst="rect">
            <a:avLst/>
          </a:prstGeom>
          <a:solidFill>
            <a:schemeClr val="bg1"/>
          </a:solidFill>
        </p:spPr>
        <p:txBody>
          <a:bodyPr wrap="square">
            <a:spAutoFit/>
          </a:bodyPr>
          <a:lstStyle/>
          <a:p>
            <a:r>
              <a:rPr lang="en-GB" dirty="0">
                <a:solidFill>
                  <a:srgbClr val="FF0000"/>
                </a:solidFill>
              </a:rPr>
              <a:t>Hovering over this icon will show a note preview, and clicking on this icon will open the Notes window.</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571501" y="1261490"/>
            <a:ext cx="256084"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a:stCxn id="5" idx="1"/>
          </p:cNvCxnSpPr>
          <p:nvPr/>
        </p:nvCxnSpPr>
        <p:spPr>
          <a:xfrm flipH="1" flipV="1">
            <a:off x="846853" y="1431440"/>
            <a:ext cx="1870152" cy="297106"/>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a:off x="6626595" y="2957558"/>
            <a:ext cx="1979827" cy="272321"/>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8636794" y="3140968"/>
            <a:ext cx="327694" cy="33799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21502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4" grpId="0" animBg="1"/>
      <p:bldP spid="14"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EE6DA2-095A-49FA-AEAA-7DCE40792566}"/>
              </a:ext>
            </a:extLst>
          </p:cNvPr>
          <p:cNvPicPr>
            <a:picLocks noChangeAspect="1"/>
          </p:cNvPicPr>
          <p:nvPr/>
        </p:nvPicPr>
        <p:blipFill>
          <a:blip r:embed="rId2"/>
          <a:stretch>
            <a:fillRect/>
          </a:stretch>
        </p:blipFill>
        <p:spPr>
          <a:xfrm>
            <a:off x="0" y="241088"/>
            <a:ext cx="9144000" cy="6375824"/>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4572000" y="2326728"/>
            <a:ext cx="4320479" cy="1200329"/>
          </a:xfrm>
          <a:prstGeom prst="rect">
            <a:avLst/>
          </a:prstGeom>
          <a:solidFill>
            <a:schemeClr val="bg1"/>
          </a:solidFill>
        </p:spPr>
        <p:txBody>
          <a:bodyPr wrap="square">
            <a:spAutoFit/>
          </a:bodyPr>
          <a:lstStyle/>
          <a:p>
            <a:r>
              <a:rPr lang="en-US" dirty="0">
                <a:solidFill>
                  <a:srgbClr val="FF0000"/>
                </a:solidFill>
              </a:rPr>
              <a:t>In Notes View, click the Audit button to generate a Plan Audit, which will display all courses from the Plan in an advising worksheet in an imbedded window.</a:t>
            </a:r>
          </a:p>
        </p:txBody>
      </p:sp>
      <p:sp>
        <p:nvSpPr>
          <p:cNvPr id="6" name="Rectangle 5">
            <a:extLst>
              <a:ext uri="{FF2B5EF4-FFF2-40B4-BE49-F238E27FC236}">
                <a16:creationId xmlns:a16="http://schemas.microsoft.com/office/drawing/2014/main" id="{156F9CF6-4A44-4098-B4A5-DF379AFA3179}"/>
              </a:ext>
            </a:extLst>
          </p:cNvPr>
          <p:cNvSpPr/>
          <p:nvPr/>
        </p:nvSpPr>
        <p:spPr>
          <a:xfrm>
            <a:off x="5442075" y="4611153"/>
            <a:ext cx="1944216" cy="923330"/>
          </a:xfrm>
          <a:prstGeom prst="rect">
            <a:avLst/>
          </a:prstGeom>
          <a:solidFill>
            <a:schemeClr val="bg1"/>
          </a:solidFill>
        </p:spPr>
        <p:txBody>
          <a:bodyPr wrap="square">
            <a:spAutoFit/>
          </a:bodyPr>
          <a:lstStyle/>
          <a:p>
            <a:r>
              <a:rPr lang="en-US" altLang="zh-TW" dirty="0">
                <a:solidFill>
                  <a:srgbClr val="FF0000"/>
                </a:solidFill>
              </a:rPr>
              <a:t>The planned requirements are highlighted.</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8226568" y="6092913"/>
            <a:ext cx="432048"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a:off x="6644258" y="3519988"/>
            <a:ext cx="1668426" cy="2572925"/>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flipH="1" flipV="1">
            <a:off x="4461690" y="4230960"/>
            <a:ext cx="980385" cy="863174"/>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3733816" y="2420888"/>
            <a:ext cx="719201" cy="323847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74459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4" grpId="0" animBg="1"/>
      <p:bldP spid="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259F18-05F7-4788-81E7-09E50FD971C1}"/>
              </a:ext>
            </a:extLst>
          </p:cNvPr>
          <p:cNvPicPr>
            <a:picLocks noChangeAspect="1"/>
          </p:cNvPicPr>
          <p:nvPr/>
        </p:nvPicPr>
        <p:blipFill>
          <a:blip r:embed="rId2"/>
          <a:stretch>
            <a:fillRect/>
          </a:stretch>
        </p:blipFill>
        <p:spPr>
          <a:xfrm>
            <a:off x="1187624" y="1168817"/>
            <a:ext cx="7850393" cy="3525581"/>
          </a:xfrm>
          <a:prstGeom prst="rect">
            <a:avLst/>
          </a:prstGeom>
        </p:spPr>
      </p:pic>
      <p:sp>
        <p:nvSpPr>
          <p:cNvPr id="5" name="Rectangle 4"/>
          <p:cNvSpPr/>
          <p:nvPr/>
        </p:nvSpPr>
        <p:spPr>
          <a:xfrm>
            <a:off x="408228" y="827420"/>
            <a:ext cx="8124212" cy="369332"/>
          </a:xfrm>
          <a:prstGeom prst="rect">
            <a:avLst/>
          </a:prstGeom>
        </p:spPr>
        <p:txBody>
          <a:bodyPr wrap="square">
            <a:spAutoFit/>
          </a:bodyPr>
          <a:lstStyle/>
          <a:p>
            <a:pPr lvl="0">
              <a:buClr>
                <a:srgbClr val="2DA2BF"/>
              </a:buClr>
            </a:pPr>
            <a:r>
              <a:rPr lang="en-US" altLang="zh-TW" dirty="0">
                <a:solidFill>
                  <a:prstClr val="black"/>
                </a:solidFill>
                <a:latin typeface="+mn-lt"/>
              </a:rPr>
              <a:t>Or click the Find button</a:t>
            </a:r>
            <a:endParaRPr lang="zh-TW" altLang="en-US" dirty="0">
              <a:solidFill>
                <a:prstClr val="black"/>
              </a:solidFill>
              <a:latin typeface="+mn-lt"/>
            </a:endParaRPr>
          </a:p>
        </p:txBody>
      </p:sp>
      <p:sp>
        <p:nvSpPr>
          <p:cNvPr id="6" name="Rectangle 5"/>
          <p:cNvSpPr/>
          <p:nvPr/>
        </p:nvSpPr>
        <p:spPr>
          <a:xfrm>
            <a:off x="1187624" y="1356875"/>
            <a:ext cx="360040" cy="3439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7" name="Straight Arrow Connector 6"/>
          <p:cNvCxnSpPr>
            <a:cxnSpLocks/>
            <a:endCxn id="6" idx="2"/>
          </p:cNvCxnSpPr>
          <p:nvPr/>
        </p:nvCxnSpPr>
        <p:spPr>
          <a:xfrm flipV="1">
            <a:off x="786270" y="1700838"/>
            <a:ext cx="581374" cy="102869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408228" y="2729529"/>
            <a:ext cx="936104" cy="584775"/>
          </a:xfrm>
          <a:prstGeom prst="rect">
            <a:avLst/>
          </a:prstGeom>
          <a:solidFill>
            <a:schemeClr val="bg1"/>
          </a:solidFill>
          <a:ln w="9525">
            <a:noFill/>
            <a:miter lim="800000"/>
            <a:headEnd/>
            <a:tailEnd/>
          </a:ln>
        </p:spPr>
        <p:txBody>
          <a:bodyPr wrap="square">
            <a:spAutoFit/>
          </a:bodyPr>
          <a:lstStyle/>
          <a:p>
            <a:r>
              <a:rPr lang="en-US" altLang="zh-TW" sz="1600" dirty="0">
                <a:solidFill>
                  <a:srgbClr val="FF0000"/>
                </a:solidFill>
              </a:rPr>
              <a:t>Find button</a:t>
            </a:r>
            <a:endParaRPr lang="zh-TW" altLang="en-US" sz="1600" dirty="0">
              <a:solidFill>
                <a:srgbClr val="FF0000"/>
              </a:solidFill>
            </a:endParaRPr>
          </a:p>
        </p:txBody>
      </p:sp>
      <p:sp>
        <p:nvSpPr>
          <p:cNvPr id="9" name="Title 2"/>
          <p:cNvSpPr txBox="1">
            <a:spLocks/>
          </p:cNvSpPr>
          <p:nvPr/>
        </p:nvSpPr>
        <p:spPr>
          <a:xfrm>
            <a:off x="446856" y="274638"/>
            <a:ext cx="8229600" cy="562074"/>
          </a:xfrm>
          <a:prstGeom prst="rect">
            <a:avLst/>
          </a:prstGeom>
        </p:spPr>
        <p:txBody>
          <a:bodyPr vert="horz" rtlCol="0" anchor="t">
            <a:normAutofit/>
            <a:scene3d>
              <a:camera prst="orthographicFront"/>
              <a:lightRig rig="soft" dir="t"/>
            </a:scene3d>
            <a:sp3d prstMaterial="softEdge">
              <a:bevelT w="25400" h="25400"/>
            </a:sp3d>
          </a:bodyPr>
          <a:lstStyle/>
          <a:p>
            <a:pPr lvl="0" fontAlgn="auto">
              <a:spcAft>
                <a:spcPts val="0"/>
              </a:spcAft>
              <a:defRPr/>
            </a:pPr>
            <a:r>
              <a:rPr kumimoji="0" lang="en-US" altLang="zh-TW" sz="2800" b="1" dirty="0">
                <a:solidFill>
                  <a:schemeClr val="tx2"/>
                </a:solidFill>
                <a:effectLst>
                  <a:outerShdw blurRad="31750" dist="25400" dir="5400000" algn="tl" rotWithShape="0">
                    <a:srgbClr val="000000">
                      <a:alpha val="25000"/>
                    </a:srgbClr>
                  </a:outerShdw>
                </a:effectLst>
                <a:latin typeface="+mj-lt"/>
              </a:rPr>
              <a:t>Degree Audit (administrative staff)</a:t>
            </a:r>
            <a:endParaRPr kumimoji="0" lang="zh-TW" altLang="en-US" sz="2800" b="1" dirty="0">
              <a:solidFill>
                <a:schemeClr val="tx2"/>
              </a:solidFill>
              <a:effectLst>
                <a:outerShdw blurRad="31750" dist="25400" dir="5400000" algn="tl" rotWithShape="0">
                  <a:srgbClr val="000000">
                    <a:alpha val="25000"/>
                  </a:srgbClr>
                </a:outerShdw>
              </a:effectLst>
              <a:latin typeface="+mj-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AEC186-503D-4DA0-B68B-2E245A24BCB9}"/>
              </a:ext>
            </a:extLst>
          </p:cNvPr>
          <p:cNvPicPr>
            <a:picLocks noChangeAspect="1"/>
          </p:cNvPicPr>
          <p:nvPr/>
        </p:nvPicPr>
        <p:blipFill>
          <a:blip r:embed="rId2"/>
          <a:stretch>
            <a:fillRect/>
          </a:stretch>
        </p:blipFill>
        <p:spPr>
          <a:xfrm>
            <a:off x="611560" y="1222989"/>
            <a:ext cx="7524328" cy="5566431"/>
          </a:xfrm>
          <a:prstGeom prst="rect">
            <a:avLst/>
          </a:prstGeom>
        </p:spPr>
      </p:pic>
      <p:sp>
        <p:nvSpPr>
          <p:cNvPr id="5" name="Rectangle 4"/>
          <p:cNvSpPr/>
          <p:nvPr/>
        </p:nvSpPr>
        <p:spPr>
          <a:xfrm>
            <a:off x="408228" y="827420"/>
            <a:ext cx="8124212" cy="369332"/>
          </a:xfrm>
          <a:prstGeom prst="rect">
            <a:avLst/>
          </a:prstGeom>
        </p:spPr>
        <p:txBody>
          <a:bodyPr wrap="square">
            <a:spAutoFit/>
          </a:bodyPr>
          <a:lstStyle/>
          <a:p>
            <a:pPr lvl="0">
              <a:buClr>
                <a:srgbClr val="2DA2BF"/>
              </a:buClr>
            </a:pPr>
            <a:r>
              <a:rPr lang="en-US" altLang="zh-TW" dirty="0">
                <a:solidFill>
                  <a:prstClr val="black"/>
                </a:solidFill>
                <a:latin typeface="+mn-lt"/>
              </a:rPr>
              <a:t>A search window pops up</a:t>
            </a:r>
            <a:endParaRPr lang="zh-TW" altLang="en-US" dirty="0">
              <a:solidFill>
                <a:prstClr val="black"/>
              </a:solidFill>
              <a:latin typeface="+mn-lt"/>
            </a:endParaRPr>
          </a:p>
        </p:txBody>
      </p:sp>
      <p:sp>
        <p:nvSpPr>
          <p:cNvPr id="6" name="Rectangle 5"/>
          <p:cNvSpPr/>
          <p:nvPr/>
        </p:nvSpPr>
        <p:spPr>
          <a:xfrm>
            <a:off x="1619672" y="2145975"/>
            <a:ext cx="4392488" cy="8509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7" name="Straight Arrow Connector 6"/>
          <p:cNvCxnSpPr>
            <a:cxnSpLocks/>
          </p:cNvCxnSpPr>
          <p:nvPr/>
        </p:nvCxnSpPr>
        <p:spPr>
          <a:xfrm flipV="1">
            <a:off x="1115616" y="2571464"/>
            <a:ext cx="504056" cy="21536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473117" y="4725144"/>
            <a:ext cx="2016224" cy="584775"/>
          </a:xfrm>
          <a:prstGeom prst="rect">
            <a:avLst/>
          </a:prstGeom>
          <a:solidFill>
            <a:schemeClr val="bg1"/>
          </a:solidFill>
          <a:ln w="9525">
            <a:noFill/>
            <a:miter lim="800000"/>
            <a:headEnd/>
            <a:tailEnd/>
          </a:ln>
        </p:spPr>
        <p:txBody>
          <a:bodyPr wrap="square">
            <a:spAutoFit/>
          </a:bodyPr>
          <a:lstStyle/>
          <a:p>
            <a:r>
              <a:rPr lang="en-US" altLang="zh-TW" sz="1600" dirty="0">
                <a:solidFill>
                  <a:srgbClr val="FF0000"/>
                </a:solidFill>
              </a:rPr>
              <a:t>Input search criteria </a:t>
            </a:r>
          </a:p>
          <a:p>
            <a:r>
              <a:rPr lang="en-US" altLang="zh-TW" sz="1600" dirty="0">
                <a:solidFill>
                  <a:srgbClr val="FF0000"/>
                </a:solidFill>
              </a:rPr>
              <a:t>and Search</a:t>
            </a:r>
            <a:endParaRPr lang="zh-TW" altLang="en-US" sz="1600" dirty="0">
              <a:solidFill>
                <a:srgbClr val="FF0000"/>
              </a:solidFill>
            </a:endParaRPr>
          </a:p>
        </p:txBody>
      </p:sp>
      <p:sp>
        <p:nvSpPr>
          <p:cNvPr id="9" name="Title 2"/>
          <p:cNvSpPr txBox="1">
            <a:spLocks/>
          </p:cNvSpPr>
          <p:nvPr/>
        </p:nvSpPr>
        <p:spPr>
          <a:xfrm>
            <a:off x="446856" y="274638"/>
            <a:ext cx="8229600" cy="562074"/>
          </a:xfrm>
          <a:prstGeom prst="rect">
            <a:avLst/>
          </a:prstGeom>
        </p:spPr>
        <p:txBody>
          <a:bodyPr vert="horz" rtlCol="0" anchor="t">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Degree Audit (administrative staff) </a:t>
            </a:r>
            <a:endParaRPr kumimoji="0" lang="zh-TW" altLang="en-U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E8F4CD6-277E-4064-A8CC-858B6E453E4F}"/>
              </a:ext>
            </a:extLst>
          </p:cNvPr>
          <p:cNvPicPr>
            <a:picLocks noChangeAspect="1"/>
          </p:cNvPicPr>
          <p:nvPr/>
        </p:nvPicPr>
        <p:blipFill>
          <a:blip r:embed="rId2"/>
          <a:stretch>
            <a:fillRect/>
          </a:stretch>
        </p:blipFill>
        <p:spPr>
          <a:xfrm>
            <a:off x="1472996" y="741463"/>
            <a:ext cx="7208309" cy="6118206"/>
          </a:xfrm>
          <a:prstGeom prst="rect">
            <a:avLst/>
          </a:prstGeom>
        </p:spPr>
      </p:pic>
      <p:sp>
        <p:nvSpPr>
          <p:cNvPr id="5" name="Rectangle 4"/>
          <p:cNvSpPr/>
          <p:nvPr/>
        </p:nvSpPr>
        <p:spPr>
          <a:xfrm>
            <a:off x="2263673" y="4725144"/>
            <a:ext cx="5331415"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6" name="Straight Arrow Connector 5"/>
          <p:cNvCxnSpPr>
            <a:cxnSpLocks/>
          </p:cNvCxnSpPr>
          <p:nvPr/>
        </p:nvCxnSpPr>
        <p:spPr>
          <a:xfrm flipH="1">
            <a:off x="4427984" y="3782794"/>
            <a:ext cx="718668" cy="96069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3275856" y="3429000"/>
            <a:ext cx="4248472" cy="338554"/>
          </a:xfrm>
          <a:prstGeom prst="rect">
            <a:avLst/>
          </a:prstGeom>
          <a:solidFill>
            <a:schemeClr val="bg1"/>
          </a:solidFill>
          <a:ln w="9525">
            <a:noFill/>
            <a:miter lim="800000"/>
            <a:headEnd/>
            <a:tailEnd/>
          </a:ln>
        </p:spPr>
        <p:txBody>
          <a:bodyPr wrap="square">
            <a:spAutoFit/>
          </a:bodyPr>
          <a:lstStyle/>
          <a:p>
            <a:r>
              <a:rPr lang="en-US" altLang="zh-TW" sz="1600" dirty="0">
                <a:solidFill>
                  <a:srgbClr val="FF0000"/>
                </a:solidFill>
              </a:rPr>
              <a:t>Click to sort students by ID, Name or Degree</a:t>
            </a:r>
            <a:endParaRPr lang="zh-TW" altLang="en-US" sz="1600" dirty="0">
              <a:solidFill>
                <a:srgbClr val="FF0000"/>
              </a:solidFill>
            </a:endParaRPr>
          </a:p>
        </p:txBody>
      </p:sp>
      <p:sp>
        <p:nvSpPr>
          <p:cNvPr id="8" name="Rectangle 7"/>
          <p:cNvSpPr/>
          <p:nvPr/>
        </p:nvSpPr>
        <p:spPr>
          <a:xfrm>
            <a:off x="2066289" y="6543108"/>
            <a:ext cx="432049"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9" name="Straight Arrow Connector 8"/>
          <p:cNvCxnSpPr>
            <a:cxnSpLocks/>
          </p:cNvCxnSpPr>
          <p:nvPr/>
        </p:nvCxnSpPr>
        <p:spPr>
          <a:xfrm flipV="1">
            <a:off x="2435968" y="1181904"/>
            <a:ext cx="419184" cy="52855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176688" y="5932948"/>
            <a:ext cx="1838016" cy="830997"/>
          </a:xfrm>
          <a:prstGeom prst="rect">
            <a:avLst/>
          </a:prstGeom>
          <a:solidFill>
            <a:schemeClr val="bg1"/>
          </a:solidFill>
          <a:ln w="9525">
            <a:noFill/>
            <a:miter lim="800000"/>
            <a:headEnd/>
            <a:tailEnd/>
          </a:ln>
        </p:spPr>
        <p:txBody>
          <a:bodyPr wrap="square">
            <a:spAutoFit/>
          </a:bodyPr>
          <a:lstStyle/>
          <a:p>
            <a:r>
              <a:rPr lang="en-US" altLang="zh-TW" sz="1600" dirty="0">
                <a:solidFill>
                  <a:srgbClr val="FF0000"/>
                </a:solidFill>
              </a:rPr>
              <a:t>Check to select students, then click OK.</a:t>
            </a:r>
          </a:p>
        </p:txBody>
      </p:sp>
      <p:sp>
        <p:nvSpPr>
          <p:cNvPr id="11" name="Rectangle 10"/>
          <p:cNvSpPr/>
          <p:nvPr/>
        </p:nvSpPr>
        <p:spPr>
          <a:xfrm>
            <a:off x="6732240" y="6478981"/>
            <a:ext cx="1584176" cy="2937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2" name="Straight Arrow Connector 11"/>
          <p:cNvCxnSpPr>
            <a:cxnSpLocks/>
          </p:cNvCxnSpPr>
          <p:nvPr/>
        </p:nvCxnSpPr>
        <p:spPr>
          <a:xfrm flipH="1">
            <a:off x="7812359" y="2801909"/>
            <a:ext cx="384486" cy="366551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7043602" y="2018778"/>
            <a:ext cx="1800200" cy="830997"/>
          </a:xfrm>
          <a:prstGeom prst="rect">
            <a:avLst/>
          </a:prstGeom>
          <a:solidFill>
            <a:schemeClr val="bg1"/>
          </a:solidFill>
          <a:ln w="9525">
            <a:noFill/>
            <a:miter lim="800000"/>
            <a:headEnd/>
            <a:tailEnd/>
          </a:ln>
        </p:spPr>
        <p:txBody>
          <a:bodyPr wrap="square">
            <a:spAutoFit/>
          </a:bodyPr>
          <a:lstStyle/>
          <a:p>
            <a:r>
              <a:rPr lang="en-US" altLang="zh-TW" sz="1600" dirty="0">
                <a:solidFill>
                  <a:srgbClr val="FF0000"/>
                </a:solidFill>
              </a:rPr>
              <a:t>Click to check or uncheck all students</a:t>
            </a:r>
            <a:endParaRPr lang="zh-TW" altLang="en-US" sz="1600" dirty="0">
              <a:solidFill>
                <a:srgbClr val="FF0000"/>
              </a:solidFill>
            </a:endParaRPr>
          </a:p>
        </p:txBody>
      </p:sp>
      <p:sp>
        <p:nvSpPr>
          <p:cNvPr id="14" name="Rectangle 13"/>
          <p:cNvSpPr/>
          <p:nvPr/>
        </p:nvSpPr>
        <p:spPr>
          <a:xfrm>
            <a:off x="2123728" y="4869160"/>
            <a:ext cx="288033" cy="16739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Rectangle 14"/>
          <p:cNvSpPr/>
          <p:nvPr/>
        </p:nvSpPr>
        <p:spPr>
          <a:xfrm>
            <a:off x="2440549" y="1006996"/>
            <a:ext cx="1080120" cy="2096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TextBox 15"/>
          <p:cNvSpPr txBox="1">
            <a:spLocks noChangeArrowheads="1"/>
          </p:cNvSpPr>
          <p:nvPr/>
        </p:nvSpPr>
        <p:spPr bwMode="auto">
          <a:xfrm>
            <a:off x="305675" y="2448201"/>
            <a:ext cx="1710040" cy="1815882"/>
          </a:xfrm>
          <a:prstGeom prst="rect">
            <a:avLst/>
          </a:prstGeom>
          <a:solidFill>
            <a:schemeClr val="bg1"/>
          </a:solidFill>
          <a:ln w="9525">
            <a:noFill/>
            <a:miter lim="800000"/>
            <a:headEnd/>
            <a:tailEnd/>
          </a:ln>
        </p:spPr>
        <p:txBody>
          <a:bodyPr wrap="square">
            <a:spAutoFit/>
          </a:bodyPr>
          <a:lstStyle/>
          <a:p>
            <a:r>
              <a:rPr lang="en-US" altLang="zh-TW" sz="1600" dirty="0">
                <a:solidFill>
                  <a:srgbClr val="FF0000"/>
                </a:solidFill>
              </a:rPr>
              <a:t>The pop-up window will close and the short-listed students will appear in the pull-down menu at the top. </a:t>
            </a:r>
            <a:endParaRPr lang="zh-TW" altLang="en-US" sz="1600" dirty="0">
              <a:solidFill>
                <a:srgbClr val="FF0000"/>
              </a:solidFill>
            </a:endParaRPr>
          </a:p>
        </p:txBody>
      </p:sp>
      <p:sp>
        <p:nvSpPr>
          <p:cNvPr id="17" name="Title 2"/>
          <p:cNvSpPr txBox="1">
            <a:spLocks/>
          </p:cNvSpPr>
          <p:nvPr/>
        </p:nvSpPr>
        <p:spPr>
          <a:xfrm>
            <a:off x="446856" y="274638"/>
            <a:ext cx="8229600" cy="562074"/>
          </a:xfrm>
          <a:prstGeom prst="rect">
            <a:avLst/>
          </a:prstGeom>
        </p:spPr>
        <p:txBody>
          <a:bodyPr vert="horz" rtlCol="0" anchor="t">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Degree Audit (administrative staff) </a:t>
            </a:r>
            <a:endParaRPr kumimoji="0" lang="zh-TW" altLang="en-U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2" fill="hold" grpId="1" nodeType="clickEffect">
                                  <p:stCondLst>
                                    <p:cond delay="0"/>
                                  </p:stCondLst>
                                  <p:childTnLst>
                                    <p:anim calcmode="lin" valueType="num">
                                      <p:cBhvr additive="base">
                                        <p:cTn id="17" dur="500"/>
                                        <p:tgtEl>
                                          <p:spTgt spid="7"/>
                                        </p:tgtEl>
                                        <p:attrNameLst>
                                          <p:attrName>ppt_x</p:attrName>
                                        </p:attrNameLst>
                                      </p:cBhvr>
                                      <p:tavLst>
                                        <p:tav tm="0">
                                          <p:val>
                                            <p:strVal val="ppt_x"/>
                                          </p:val>
                                        </p:tav>
                                        <p:tav tm="100000">
                                          <p:val>
                                            <p:strVal val="1+ppt_w/2"/>
                                          </p:val>
                                        </p:tav>
                                      </p:tavLst>
                                    </p:anim>
                                    <p:anim calcmode="lin" valueType="num">
                                      <p:cBhvr additive="base">
                                        <p:cTn id="18" dur="500"/>
                                        <p:tgtEl>
                                          <p:spTgt spid="7"/>
                                        </p:tgtEl>
                                        <p:attrNameLst>
                                          <p:attrName>ppt_y</p:attrName>
                                        </p:attrNameLst>
                                      </p:cBhvr>
                                      <p:tavLst>
                                        <p:tav tm="0">
                                          <p:val>
                                            <p:strVal val="ppt_y"/>
                                          </p:val>
                                        </p:tav>
                                        <p:tav tm="100000">
                                          <p:val>
                                            <p:strVal val="ppt_y"/>
                                          </p:val>
                                        </p:tav>
                                      </p:tavLst>
                                    </p:anim>
                                    <p:set>
                                      <p:cBhvr>
                                        <p:cTn id="19" dur="1" fill="hold">
                                          <p:stCondLst>
                                            <p:cond delay="499"/>
                                          </p:stCondLst>
                                        </p:cTn>
                                        <p:tgtEl>
                                          <p:spTgt spid="7"/>
                                        </p:tgtEl>
                                        <p:attrNameLst>
                                          <p:attrName>style.visibility</p:attrName>
                                        </p:attrNameLst>
                                      </p:cBhvr>
                                      <p:to>
                                        <p:strVal val="hidden"/>
                                      </p:to>
                                    </p:set>
                                  </p:childTnLst>
                                </p:cTn>
                              </p:par>
                              <p:par>
                                <p:cTn id="20" presetID="2" presetClass="exit" presetSubtype="2" fill="hold" nodeType="withEffect">
                                  <p:stCondLst>
                                    <p:cond delay="0"/>
                                  </p:stCondLst>
                                  <p:childTnLst>
                                    <p:anim calcmode="lin" valueType="num">
                                      <p:cBhvr additive="base">
                                        <p:cTn id="21" dur="500"/>
                                        <p:tgtEl>
                                          <p:spTgt spid="6"/>
                                        </p:tgtEl>
                                        <p:attrNameLst>
                                          <p:attrName>ppt_x</p:attrName>
                                        </p:attrNameLst>
                                      </p:cBhvr>
                                      <p:tavLst>
                                        <p:tav tm="0">
                                          <p:val>
                                            <p:strVal val="ppt_x"/>
                                          </p:val>
                                        </p:tav>
                                        <p:tav tm="100000">
                                          <p:val>
                                            <p:strVal val="1+ppt_w/2"/>
                                          </p:val>
                                        </p:tav>
                                      </p:tavLst>
                                    </p:anim>
                                    <p:anim calcmode="lin" valueType="num">
                                      <p:cBhvr additive="base">
                                        <p:cTn id="22" dur="500"/>
                                        <p:tgtEl>
                                          <p:spTgt spid="6"/>
                                        </p:tgtEl>
                                        <p:attrNameLst>
                                          <p:attrName>ppt_y</p:attrName>
                                        </p:attrNameLst>
                                      </p:cBhvr>
                                      <p:tavLst>
                                        <p:tav tm="0">
                                          <p:val>
                                            <p:strVal val="ppt_y"/>
                                          </p:val>
                                        </p:tav>
                                        <p:tav tm="100000">
                                          <p:val>
                                            <p:strVal val="ppt_y"/>
                                          </p:val>
                                        </p:tav>
                                      </p:tavLst>
                                    </p:anim>
                                    <p:set>
                                      <p:cBhvr>
                                        <p:cTn id="23" dur="1" fill="hold">
                                          <p:stCondLst>
                                            <p:cond delay="499"/>
                                          </p:stCondLst>
                                        </p:cTn>
                                        <p:tgtEl>
                                          <p:spTgt spid="6"/>
                                        </p:tgtEl>
                                        <p:attrNameLst>
                                          <p:attrName>style.visibility</p:attrName>
                                        </p:attrNameLst>
                                      </p:cBhvr>
                                      <p:to>
                                        <p:strVal val="hidden"/>
                                      </p:to>
                                    </p:set>
                                  </p:childTnLst>
                                </p:cTn>
                              </p:par>
                              <p:par>
                                <p:cTn id="24" presetID="2" presetClass="exit" presetSubtype="2" fill="hold" grpId="1" nodeType="withEffect">
                                  <p:stCondLst>
                                    <p:cond delay="0"/>
                                  </p:stCondLst>
                                  <p:childTnLst>
                                    <p:anim calcmode="lin" valueType="num">
                                      <p:cBhvr additive="base">
                                        <p:cTn id="25" dur="500"/>
                                        <p:tgtEl>
                                          <p:spTgt spid="5"/>
                                        </p:tgtEl>
                                        <p:attrNameLst>
                                          <p:attrName>ppt_x</p:attrName>
                                        </p:attrNameLst>
                                      </p:cBhvr>
                                      <p:tavLst>
                                        <p:tav tm="0">
                                          <p:val>
                                            <p:strVal val="ppt_x"/>
                                          </p:val>
                                        </p:tav>
                                        <p:tav tm="100000">
                                          <p:val>
                                            <p:strVal val="1+ppt_w/2"/>
                                          </p:val>
                                        </p:tav>
                                      </p:tavLst>
                                    </p:anim>
                                    <p:anim calcmode="lin" valueType="num">
                                      <p:cBhvr additive="base">
                                        <p:cTn id="26" dur="500"/>
                                        <p:tgtEl>
                                          <p:spTgt spid="5"/>
                                        </p:tgtEl>
                                        <p:attrNameLst>
                                          <p:attrName>ppt_y</p:attrName>
                                        </p:attrNameLst>
                                      </p:cBhvr>
                                      <p:tavLst>
                                        <p:tav tm="0">
                                          <p:val>
                                            <p:strVal val="ppt_y"/>
                                          </p:val>
                                        </p:tav>
                                        <p:tav tm="100000">
                                          <p:val>
                                            <p:strVal val="ppt_y"/>
                                          </p:val>
                                        </p:tav>
                                      </p:tavLst>
                                    </p:anim>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par>
                                <p:cTn id="33" presetID="3" presetClass="entr" presetSubtype="1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xit" presetSubtype="2" fill="hold" nodeType="clickEffect">
                                  <p:stCondLst>
                                    <p:cond delay="0"/>
                                  </p:stCondLst>
                                  <p:childTnLst>
                                    <p:anim calcmode="lin" valueType="num">
                                      <p:cBhvr additive="base">
                                        <p:cTn id="42" dur="500"/>
                                        <p:tgtEl>
                                          <p:spTgt spid="12"/>
                                        </p:tgtEl>
                                        <p:attrNameLst>
                                          <p:attrName>ppt_x</p:attrName>
                                        </p:attrNameLst>
                                      </p:cBhvr>
                                      <p:tavLst>
                                        <p:tav tm="0">
                                          <p:val>
                                            <p:strVal val="ppt_x"/>
                                          </p:val>
                                        </p:tav>
                                        <p:tav tm="100000">
                                          <p:val>
                                            <p:strVal val="1+ppt_w/2"/>
                                          </p:val>
                                        </p:tav>
                                      </p:tavLst>
                                    </p:anim>
                                    <p:anim calcmode="lin" valueType="num">
                                      <p:cBhvr additive="base">
                                        <p:cTn id="43" dur="500"/>
                                        <p:tgtEl>
                                          <p:spTgt spid="12"/>
                                        </p:tgtEl>
                                        <p:attrNameLst>
                                          <p:attrName>ppt_y</p:attrName>
                                        </p:attrNameLst>
                                      </p:cBhvr>
                                      <p:tavLst>
                                        <p:tav tm="0">
                                          <p:val>
                                            <p:strVal val="ppt_y"/>
                                          </p:val>
                                        </p:tav>
                                        <p:tav tm="100000">
                                          <p:val>
                                            <p:strVal val="ppt_y"/>
                                          </p:val>
                                        </p:tav>
                                      </p:tavLst>
                                    </p:anim>
                                    <p:set>
                                      <p:cBhvr>
                                        <p:cTn id="44" dur="1" fill="hold">
                                          <p:stCondLst>
                                            <p:cond delay="499"/>
                                          </p:stCondLst>
                                        </p:cTn>
                                        <p:tgtEl>
                                          <p:spTgt spid="12"/>
                                        </p:tgtEl>
                                        <p:attrNameLst>
                                          <p:attrName>style.visibility</p:attrName>
                                        </p:attrNameLst>
                                      </p:cBhvr>
                                      <p:to>
                                        <p:strVal val="hidden"/>
                                      </p:to>
                                    </p:set>
                                  </p:childTnLst>
                                </p:cTn>
                              </p:par>
                              <p:par>
                                <p:cTn id="45" presetID="2" presetClass="exit" presetSubtype="2" fill="hold" grpId="1" nodeType="withEffect">
                                  <p:stCondLst>
                                    <p:cond delay="0"/>
                                  </p:stCondLst>
                                  <p:childTnLst>
                                    <p:anim calcmode="lin" valueType="num">
                                      <p:cBhvr additive="base">
                                        <p:cTn id="46" dur="500"/>
                                        <p:tgtEl>
                                          <p:spTgt spid="11"/>
                                        </p:tgtEl>
                                        <p:attrNameLst>
                                          <p:attrName>ppt_x</p:attrName>
                                        </p:attrNameLst>
                                      </p:cBhvr>
                                      <p:tavLst>
                                        <p:tav tm="0">
                                          <p:val>
                                            <p:strVal val="ppt_x"/>
                                          </p:val>
                                        </p:tav>
                                        <p:tav tm="100000">
                                          <p:val>
                                            <p:strVal val="1+ppt_w/2"/>
                                          </p:val>
                                        </p:tav>
                                      </p:tavLst>
                                    </p:anim>
                                    <p:anim calcmode="lin" valueType="num">
                                      <p:cBhvr additive="base">
                                        <p:cTn id="47" dur="500"/>
                                        <p:tgtEl>
                                          <p:spTgt spid="11"/>
                                        </p:tgtEl>
                                        <p:attrNameLst>
                                          <p:attrName>ppt_y</p:attrName>
                                        </p:attrNameLst>
                                      </p:cBhvr>
                                      <p:tavLst>
                                        <p:tav tm="0">
                                          <p:val>
                                            <p:strVal val="ppt_y"/>
                                          </p:val>
                                        </p:tav>
                                        <p:tav tm="100000">
                                          <p:val>
                                            <p:strVal val="ppt_y"/>
                                          </p:val>
                                        </p:tav>
                                      </p:tavLst>
                                    </p:anim>
                                    <p:set>
                                      <p:cBhvr>
                                        <p:cTn id="48" dur="1" fill="hold">
                                          <p:stCondLst>
                                            <p:cond delay="499"/>
                                          </p:stCondLst>
                                        </p:cTn>
                                        <p:tgtEl>
                                          <p:spTgt spid="11"/>
                                        </p:tgtEl>
                                        <p:attrNameLst>
                                          <p:attrName>style.visibility</p:attrName>
                                        </p:attrNameLst>
                                      </p:cBhvr>
                                      <p:to>
                                        <p:strVal val="hidden"/>
                                      </p:to>
                                    </p:set>
                                  </p:childTnLst>
                                </p:cTn>
                              </p:par>
                              <p:par>
                                <p:cTn id="49" presetID="2" presetClass="exit" presetSubtype="2" fill="hold" grpId="1" nodeType="withEffect">
                                  <p:stCondLst>
                                    <p:cond delay="0"/>
                                  </p:stCondLst>
                                  <p:childTnLst>
                                    <p:anim calcmode="lin" valueType="num">
                                      <p:cBhvr additive="base">
                                        <p:cTn id="50" dur="500"/>
                                        <p:tgtEl>
                                          <p:spTgt spid="13"/>
                                        </p:tgtEl>
                                        <p:attrNameLst>
                                          <p:attrName>ppt_x</p:attrName>
                                        </p:attrNameLst>
                                      </p:cBhvr>
                                      <p:tavLst>
                                        <p:tav tm="0">
                                          <p:val>
                                            <p:strVal val="ppt_x"/>
                                          </p:val>
                                        </p:tav>
                                        <p:tav tm="100000">
                                          <p:val>
                                            <p:strVal val="1+ppt_w/2"/>
                                          </p:val>
                                        </p:tav>
                                      </p:tavLst>
                                    </p:anim>
                                    <p:anim calcmode="lin" valueType="num">
                                      <p:cBhvr additive="base">
                                        <p:cTn id="51" dur="500"/>
                                        <p:tgtEl>
                                          <p:spTgt spid="13"/>
                                        </p:tgtEl>
                                        <p:attrNameLst>
                                          <p:attrName>ppt_y</p:attrName>
                                        </p:attrNameLst>
                                      </p:cBhvr>
                                      <p:tavLst>
                                        <p:tav tm="0">
                                          <p:val>
                                            <p:strVal val="ppt_y"/>
                                          </p:val>
                                        </p:tav>
                                        <p:tav tm="100000">
                                          <p:val>
                                            <p:strVal val="ppt_y"/>
                                          </p:val>
                                        </p:tav>
                                      </p:tavLst>
                                    </p:anim>
                                    <p:set>
                                      <p:cBhvr>
                                        <p:cTn id="52" dur="1" fill="hold">
                                          <p:stCondLst>
                                            <p:cond delay="499"/>
                                          </p:stCondLst>
                                        </p:cTn>
                                        <p:tgtEl>
                                          <p:spTgt spid="1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ox(in)">
                                      <p:cBhvr>
                                        <p:cTn id="57" dur="500"/>
                                        <p:tgtEl>
                                          <p:spTgt spid="8"/>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ox(in)">
                                      <p:cBhvr>
                                        <p:cTn id="60" dur="500"/>
                                        <p:tgtEl>
                                          <p:spTgt spid="14"/>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blinds(horizontal)">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blinds(horizontal)">
                                      <p:cBhvr>
                                        <p:cTn id="68" dur="500"/>
                                        <p:tgtEl>
                                          <p:spTgt spid="9"/>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box(in)">
                                      <p:cBhvr>
                                        <p:cTn id="71" dur="500"/>
                                        <p:tgtEl>
                                          <p:spTgt spid="15"/>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blinds(horizontal)">
                                      <p:cBhvr>
                                        <p:cTn id="7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10" grpId="0" animBg="1"/>
      <p:bldP spid="11" grpId="0" animBg="1"/>
      <p:bldP spid="11" grpId="1" animBg="1"/>
      <p:bldP spid="13" grpId="0" animBg="1"/>
      <p:bldP spid="13" grpId="1"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450537-181B-41E9-A131-43450C0A6F0D}"/>
              </a:ext>
            </a:extLst>
          </p:cNvPr>
          <p:cNvPicPr>
            <a:picLocks noChangeAspect="1"/>
          </p:cNvPicPr>
          <p:nvPr/>
        </p:nvPicPr>
        <p:blipFill>
          <a:blip r:embed="rId2"/>
          <a:stretch>
            <a:fillRect/>
          </a:stretch>
        </p:blipFill>
        <p:spPr>
          <a:xfrm>
            <a:off x="1115616" y="770972"/>
            <a:ext cx="7066066" cy="6089346"/>
          </a:xfrm>
          <a:prstGeom prst="rect">
            <a:avLst/>
          </a:prstGeom>
        </p:spPr>
      </p:pic>
      <p:sp>
        <p:nvSpPr>
          <p:cNvPr id="5" name="Rectangle 4"/>
          <p:cNvSpPr/>
          <p:nvPr/>
        </p:nvSpPr>
        <p:spPr>
          <a:xfrm>
            <a:off x="1979712" y="892653"/>
            <a:ext cx="1224136" cy="26083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6" name="Straight Arrow Connector 5"/>
          <p:cNvCxnSpPr>
            <a:cxnSpLocks/>
            <a:stCxn id="7" idx="1"/>
            <a:endCxn id="5" idx="3"/>
          </p:cNvCxnSpPr>
          <p:nvPr/>
        </p:nvCxnSpPr>
        <p:spPr>
          <a:xfrm flipH="1">
            <a:off x="3203848" y="1973035"/>
            <a:ext cx="501202" cy="22379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3705050" y="1680647"/>
            <a:ext cx="2811166" cy="584775"/>
          </a:xfrm>
          <a:prstGeom prst="rect">
            <a:avLst/>
          </a:prstGeom>
          <a:solidFill>
            <a:schemeClr val="bg1"/>
          </a:solidFill>
          <a:ln w="9525">
            <a:noFill/>
            <a:miter lim="800000"/>
            <a:headEnd/>
            <a:tailEnd/>
          </a:ln>
        </p:spPr>
        <p:txBody>
          <a:bodyPr wrap="square">
            <a:spAutoFit/>
          </a:bodyPr>
          <a:lstStyle/>
          <a:p>
            <a:r>
              <a:rPr lang="en-US" altLang="zh-TW" sz="1600" dirty="0">
                <a:solidFill>
                  <a:srgbClr val="FF0000"/>
                </a:solidFill>
              </a:rPr>
              <a:t>Click the pull-down menu and choose the student</a:t>
            </a:r>
            <a:endParaRPr lang="zh-TW" altLang="en-US" sz="1600" dirty="0">
              <a:solidFill>
                <a:srgbClr val="FF0000"/>
              </a:solidFill>
            </a:endParaRPr>
          </a:p>
        </p:txBody>
      </p:sp>
      <p:sp>
        <p:nvSpPr>
          <p:cNvPr id="8" name="Title 2"/>
          <p:cNvSpPr txBox="1">
            <a:spLocks/>
          </p:cNvSpPr>
          <p:nvPr/>
        </p:nvSpPr>
        <p:spPr>
          <a:xfrm>
            <a:off x="446856" y="274638"/>
            <a:ext cx="8229600" cy="562074"/>
          </a:xfrm>
          <a:prstGeom prst="rect">
            <a:avLst/>
          </a:prstGeom>
        </p:spPr>
        <p:txBody>
          <a:bodyPr vert="horz" rtlCol="0" anchor="t">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Degree Audit (administrative staff) </a:t>
            </a:r>
            <a:endParaRPr kumimoji="0" lang="zh-TW" altLang="en-U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1&quot;&gt;&lt;object type=&quot;3&quot; unique_id=&quot;10042&quot;&gt;&lt;property id=&quot;20148&quot; value=&quot;5&quot;/&gt;&lt;property id=&quot;20300&quot; value=&quot;Slide 1 - &amp;quot;DegreeWorks-&amp;#x0D;&amp;#x0A; Access and Features&amp;quot;&quot;/&gt;&lt;property id=&quot;20307&quot; value=&quot;256&quot;/&gt;&lt;/object&gt;&lt;object type=&quot;3&quot; unique_id=&quot;10043&quot;&gt;&lt;property id=&quot;20148&quot; value=&quot;5&quot;/&gt;&lt;property id=&quot;20300&quot; value=&quot;Slide 2 - &amp;quot;Contents&amp;quot;&quot;/&gt;&lt;property id=&quot;20307&quot; value=&quot;257&quot;/&gt;&lt;/object&gt;&lt;object type=&quot;3&quot; unique_id=&quot;10044&quot;&gt;&lt;property id=&quot;20148&quot; value=&quot;5&quot;/&gt;&lt;property id=&quot;20300&quot; value=&quot;Slide 3 - &amp;quot;Login and Access DegreeWorks&amp;quot;&quot;/&gt;&lt;property id=&quot;20307&quot; value=&quot;290&quot;/&gt;&lt;/object&gt;&lt;object type=&quot;3&quot; unique_id=&quot;10045&quot;&gt;&lt;property id=&quot;20148&quot; value=&quot;5&quot;/&gt;&lt;property id=&quot;20300&quot; value=&quot;Slide 4 - &amp;quot;DegreeWorks web Interface&amp;quot;&quot;/&gt;&lt;property id=&quot;20307&quot; value=&quot;260&quot;/&gt;&lt;/object&gt;&lt;object type=&quot;3&quot; unique_id=&quot;10046&quot;&gt;&lt;property id=&quot;20148&quot; value=&quot;5&quot;/&gt;&lt;property id=&quot;20300&quot; value=&quot;Slide 5 - &amp;quot;Features of DegreeWorks – Auditing Reports&amp;#x0D;&amp;#x0A;&amp;quot;&quot;/&gt;&lt;property id=&quot;20307&quot; value=&quot;275&quot;/&gt;&lt;/object&gt;&lt;object type=&quot;3&quot; unique_id=&quot;10047&quot;&gt;&lt;property id=&quot;20148&quot; value=&quot;5&quot;/&gt;&lt;property id=&quot;20300&quot; value=&quot;Slide 6&quot;/&gt;&lt;property id=&quot;20307&quot; value=&quot;272&quot;/&gt;&lt;/object&gt;&lt;object type=&quot;3&quot; unique_id=&quot;10048&quot;&gt;&lt;property id=&quot;20148&quot; value=&quot;5&quot;/&gt;&lt;property id=&quot;20300&quot; value=&quot;Slide 7&quot;/&gt;&lt;property id=&quot;20307&quot; value=&quot;274&quot;/&gt;&lt;/object&gt;&lt;object type=&quot;3&quot; unique_id=&quot;10049&quot;&gt;&lt;property id=&quot;20148&quot; value=&quot;5&quot;/&gt;&lt;property id=&quot;20300&quot; value=&quot;Slide 8 - &amp;quot;Features of DegreeWorks – Auditing Reports&amp;#x0D;&amp;#x0A;&amp;quot;&quot;/&gt;&lt;property id=&quot;20307&quot; value=&quot;291&quot;/&gt;&lt;/object&gt;&lt;object type=&quot;3&quot; unique_id=&quot;10050&quot;&gt;&lt;property id=&quot;20148&quot; value=&quot;5&quot;/&gt;&lt;property id=&quot;20300&quot; value=&quot;Slide 9&quot;/&gt;&lt;property id=&quot;20307&quot; value=&quot;269&quot;/&gt;&lt;/object&gt;&lt;object type=&quot;3&quot; unique_id=&quot;10051&quot;&gt;&lt;property id=&quot;20148&quot; value=&quot;5&quot;/&gt;&lt;property id=&quot;20300&quot; value=&quot;Slide 10&quot;/&gt;&lt;property id=&quot;20307&quot; value=&quot;287&quot;/&gt;&lt;/object&gt;&lt;object type=&quot;3&quot; unique_id=&quot;10052&quot;&gt;&lt;property id=&quot;20148&quot; value=&quot;5&quot;/&gt;&lt;property id=&quot;20300&quot; value=&quot;Slide 11 - &amp;quot;Features of DegreeWorks – &amp;#x0D;&amp;#x0A;Class history&amp;quot;&quot;/&gt;&lt;property id=&quot;20307&quot; value=&quot;270&quot;/&gt;&lt;/object&gt;&lt;object type=&quot;3&quot; unique_id=&quot;10053&quot;&gt;&lt;property id=&quot;20148&quot; value=&quot;5&quot;/&gt;&lt;property id=&quot;20300&quot; value=&quot;Slide 12&quot;/&gt;&lt;property id=&quot;20307&quot; value=&quot;277&quot;/&gt;&lt;/object&gt;&lt;/object&gt;&lt;object type=&quot;8&quot; unique_id=&quot;10067&quot;&gt;&lt;/object&gt;&lt;/object&gt;&lt;/database&gt;"/>
  <p:tag name="SECTOMILLISECCONVERTED" val="1"/>
</p:tagLst>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TM03457491[[fn=Metropolitan]]</Template>
  <TotalTime>2578</TotalTime>
  <Words>1735</Words>
  <Application>Microsoft Office PowerPoint</Application>
  <PresentationFormat>On-screen Show (4:3)</PresentationFormat>
  <Paragraphs>162</Paragraphs>
  <Slides>55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新細明體</vt:lpstr>
      <vt:lpstr>Arial</vt:lpstr>
      <vt:lpstr>Calibri</vt:lpstr>
      <vt:lpstr>Calibri Light</vt:lpstr>
      <vt:lpstr>Wingdings</vt:lpstr>
      <vt:lpstr>Metropolitan</vt:lpstr>
      <vt:lpstr>DegreeWorks 5 Operation Guide</vt:lpstr>
      <vt:lpstr>Contents</vt:lpstr>
      <vt:lpstr>PowerPoint Presentation</vt:lpstr>
      <vt:lpstr>DegreeWorks web Interface</vt:lpstr>
      <vt:lpstr>PowerPoint Presentation</vt:lpstr>
      <vt:lpstr>PowerPoint Presentation</vt:lpstr>
      <vt:lpstr>PowerPoint Presentation</vt:lpstr>
      <vt:lpstr>PowerPoint Presentation</vt:lpstr>
      <vt:lpstr>PowerPoint Presentation</vt:lpstr>
      <vt:lpstr>Degree Audit (academic advisors) </vt:lpstr>
      <vt:lpstr>Features of DegreeWorks – Degree Audit Reports </vt:lpstr>
      <vt:lpstr>PowerPoint Presentation</vt:lpstr>
      <vt:lpstr>PowerPoint Presentation</vt:lpstr>
      <vt:lpstr>PowerPoint Presentation</vt:lpstr>
      <vt:lpstr>PowerPoint Presentation</vt:lpstr>
      <vt:lpstr>Features of DegreeWorks – Degree Audit Reports </vt:lpstr>
      <vt:lpstr>PowerPoint Presentation</vt:lpstr>
      <vt:lpstr>PowerPoint Presentation</vt:lpstr>
      <vt:lpstr>Features of DegreeWorks –  Class history</vt:lpstr>
      <vt:lpstr>Features of DegreeWorks –  Class history</vt:lpstr>
      <vt:lpstr>PowerPoint Presentation</vt:lpstr>
      <vt:lpstr>Request for reviewing and updating audit report </vt:lpstr>
      <vt:lpstr>PowerPoint Presentation</vt:lpstr>
      <vt:lpstr>Features of DegreeWorks –  What If </vt:lpstr>
      <vt:lpstr>Features of DegreeWorks –  What If </vt:lpstr>
      <vt:lpstr>PowerPoint Presentation</vt:lpstr>
      <vt:lpstr>PowerPoint Presentation</vt:lpstr>
      <vt:lpstr>PowerPoint Presentation</vt:lpstr>
      <vt:lpstr>PowerPoint Presentation</vt:lpstr>
      <vt:lpstr>PowerPoint Presentation</vt:lpstr>
      <vt:lpstr>Features of DegreeWorks –  Look Ahead</vt:lpstr>
      <vt:lpstr>PowerPoint Presentation</vt:lpstr>
      <vt:lpstr>PowerPoint Presentation</vt:lpstr>
      <vt:lpstr>PowerPoint Presentation</vt:lpstr>
      <vt:lpstr>Features of DegreeWorks –  Student Educational Planner (SEP)</vt:lpstr>
      <vt:lpstr>Features of DegreeWorks –  Student Educational Planner (SEP)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Features of DegreeWorks –  Student Educational Planner (SEP)</vt:lpstr>
      <vt:lpstr>PowerPoint Presentation</vt:lpstr>
      <vt:lpstr>PowerPoint Presentation</vt:lpstr>
      <vt:lpstr>Features of DegreeWorks –  Student Educational Planner (SEP)</vt:lpstr>
      <vt:lpstr>PowerPoint Presentation</vt:lpstr>
      <vt:lpstr>PowerPoint Presentation</vt:lpstr>
      <vt:lpstr>Features of DegreeWorks –  Student Educational Planner (SEP)</vt:lpstr>
      <vt:lpstr>PowerPoint Presentation</vt:lpstr>
      <vt:lpstr>PowerPoint Presentation</vt:lpstr>
      <vt:lpstr>PowerPoint Presentation</vt:lpstr>
      <vt:lpstr>PowerPoint Presentation</vt:lpstr>
    </vt:vector>
  </TitlesOfParts>
  <Company>HKIEd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Session on DegreeWorks</dc:title>
  <dc:creator>HO, Cannes [REG]</dc:creator>
  <cp:lastModifiedBy>HO, Cannes [REG]</cp:lastModifiedBy>
  <cp:revision>257</cp:revision>
  <dcterms:created xsi:type="dcterms:W3CDTF">2010-03-17T08:12:14Z</dcterms:created>
  <dcterms:modified xsi:type="dcterms:W3CDTF">2022-09-26T08:27:55Z</dcterms:modified>
  <cp:contentStatus/>
</cp:coreProperties>
</file>