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61"/>
  </p:notesMasterIdLst>
  <p:sldIdLst>
    <p:sldId id="375" r:id="rId2"/>
    <p:sldId id="309" r:id="rId3"/>
    <p:sldId id="345" r:id="rId4"/>
    <p:sldId id="310" r:id="rId5"/>
    <p:sldId id="311" r:id="rId6"/>
    <p:sldId id="312" r:id="rId7"/>
    <p:sldId id="313" r:id="rId8"/>
    <p:sldId id="326" r:id="rId9"/>
    <p:sldId id="327" r:id="rId10"/>
    <p:sldId id="314" r:id="rId11"/>
    <p:sldId id="315" r:id="rId12"/>
    <p:sldId id="316" r:id="rId13"/>
    <p:sldId id="328" r:id="rId14"/>
    <p:sldId id="317" r:id="rId15"/>
    <p:sldId id="318" r:id="rId16"/>
    <p:sldId id="319" r:id="rId17"/>
    <p:sldId id="329" r:id="rId18"/>
    <p:sldId id="292" r:id="rId19"/>
    <p:sldId id="332" r:id="rId20"/>
    <p:sldId id="333" r:id="rId21"/>
    <p:sldId id="334" r:id="rId22"/>
    <p:sldId id="335" r:id="rId23"/>
    <p:sldId id="336" r:id="rId24"/>
    <p:sldId id="337" r:id="rId25"/>
    <p:sldId id="338" r:id="rId26"/>
    <p:sldId id="339" r:id="rId27"/>
    <p:sldId id="340" r:id="rId28"/>
    <p:sldId id="341" r:id="rId29"/>
    <p:sldId id="343" r:id="rId30"/>
    <p:sldId id="371" r:id="rId31"/>
    <p:sldId id="342" r:id="rId32"/>
    <p:sldId id="344" r:id="rId33"/>
    <p:sldId id="346" r:id="rId34"/>
    <p:sldId id="347" r:id="rId35"/>
    <p:sldId id="348" r:id="rId36"/>
    <p:sldId id="349" r:id="rId37"/>
    <p:sldId id="350" r:id="rId38"/>
    <p:sldId id="351" r:id="rId39"/>
    <p:sldId id="352" r:id="rId40"/>
    <p:sldId id="353" r:id="rId41"/>
    <p:sldId id="354" r:id="rId42"/>
    <p:sldId id="355" r:id="rId43"/>
    <p:sldId id="356" r:id="rId44"/>
    <p:sldId id="358" r:id="rId45"/>
    <p:sldId id="359" r:id="rId46"/>
    <p:sldId id="360" r:id="rId47"/>
    <p:sldId id="364" r:id="rId48"/>
    <p:sldId id="361" r:id="rId49"/>
    <p:sldId id="372" r:id="rId50"/>
    <p:sldId id="362" r:id="rId51"/>
    <p:sldId id="363" r:id="rId52"/>
    <p:sldId id="373" r:id="rId53"/>
    <p:sldId id="365" r:id="rId54"/>
    <p:sldId id="366" r:id="rId55"/>
    <p:sldId id="374" r:id="rId56"/>
    <p:sldId id="367" r:id="rId57"/>
    <p:sldId id="368" r:id="rId58"/>
    <p:sldId id="369" r:id="rId59"/>
    <p:sldId id="370" r:id="rId60"/>
  </p:sldIdLst>
  <p:sldSz cx="9144000" cy="6858000" type="screen4x3"/>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9" autoAdjust="0"/>
    <p:restoredTop sz="94660" autoAdjust="0"/>
  </p:normalViewPr>
  <p:slideViewPr>
    <p:cSldViewPr>
      <p:cViewPr varScale="1">
        <p:scale>
          <a:sx n="64" d="100"/>
          <a:sy n="64" d="100"/>
        </p:scale>
        <p:origin x="456" y="72"/>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sorterViewPr>
    <p:cViewPr varScale="1">
      <p:scale>
        <a:sx n="1" d="1"/>
        <a:sy n="1" d="1"/>
      </p:scale>
      <p:origin x="0" y="-7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F583F-B7EB-4BB8-9340-3BADDF05AE0F}" type="datetimeFigureOut">
              <a:rPr lang="zh-TW" altLang="en-US" smtClean="0"/>
              <a:pPr/>
              <a:t>2022/9/26</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D9C03-3BF9-4F22-91E7-DB727F4BFE31}" type="slidenum">
              <a:rPr lang="zh-TW" altLang="en-US" smtClean="0"/>
              <a:pPr/>
              <a:t>‹#›</a:t>
            </a:fld>
            <a:endParaRPr lang="zh-TW" altLang="en-US"/>
          </a:p>
        </p:txBody>
      </p:sp>
    </p:spTree>
    <p:extLst>
      <p:ext uri="{BB962C8B-B14F-4D97-AF65-F5344CB8AC3E}">
        <p14:creationId xmlns:p14="http://schemas.microsoft.com/office/powerpoint/2010/main" val="339184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B90D9C03-3BF9-4F22-91E7-DB727F4BFE31}" type="slidenum">
              <a:rPr lang="zh-TW" altLang="en-US" smtClean="0"/>
              <a:pPr/>
              <a:t>16</a:t>
            </a:fld>
            <a:endParaRPr lang="zh-TW" altLang="en-US"/>
          </a:p>
        </p:txBody>
      </p:sp>
    </p:spTree>
    <p:extLst>
      <p:ext uri="{BB962C8B-B14F-4D97-AF65-F5344CB8AC3E}">
        <p14:creationId xmlns:p14="http://schemas.microsoft.com/office/powerpoint/2010/main" val="21586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29</a:t>
            </a:fld>
            <a:endParaRPr lang="zh-TW" altLang="en-US"/>
          </a:p>
        </p:txBody>
      </p:sp>
    </p:spTree>
    <p:extLst>
      <p:ext uri="{BB962C8B-B14F-4D97-AF65-F5344CB8AC3E}">
        <p14:creationId xmlns:p14="http://schemas.microsoft.com/office/powerpoint/2010/main" val="197369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30</a:t>
            </a:fld>
            <a:endParaRPr lang="zh-TW" altLang="en-US"/>
          </a:p>
        </p:txBody>
      </p:sp>
    </p:spTree>
    <p:extLst>
      <p:ext uri="{BB962C8B-B14F-4D97-AF65-F5344CB8AC3E}">
        <p14:creationId xmlns:p14="http://schemas.microsoft.com/office/powerpoint/2010/main" val="326923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49</a:t>
            </a:fld>
            <a:endParaRPr lang="zh-TW" altLang="en-US"/>
          </a:p>
        </p:txBody>
      </p:sp>
    </p:spTree>
    <p:extLst>
      <p:ext uri="{BB962C8B-B14F-4D97-AF65-F5344CB8AC3E}">
        <p14:creationId xmlns:p14="http://schemas.microsoft.com/office/powerpoint/2010/main" val="5105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52</a:t>
            </a:fld>
            <a:endParaRPr lang="zh-TW" altLang="en-US"/>
          </a:p>
        </p:txBody>
      </p:sp>
    </p:spTree>
    <p:extLst>
      <p:ext uri="{BB962C8B-B14F-4D97-AF65-F5344CB8AC3E}">
        <p14:creationId xmlns:p14="http://schemas.microsoft.com/office/powerpoint/2010/main" val="114551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55</a:t>
            </a:fld>
            <a:endParaRPr lang="zh-TW" altLang="en-US"/>
          </a:p>
        </p:txBody>
      </p:sp>
    </p:spTree>
    <p:extLst>
      <p:ext uri="{BB962C8B-B14F-4D97-AF65-F5344CB8AC3E}">
        <p14:creationId xmlns:p14="http://schemas.microsoft.com/office/powerpoint/2010/main" val="294306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C3C144B5-E8F7-4208-8717-1E54DC47C336}" type="datetimeFigureOut">
              <a:rPr lang="en-US" altLang="zh-TW" smtClean="0"/>
              <a:pPr>
                <a:defRPr/>
              </a:pPr>
              <a:t>26/9/2022</a:t>
            </a:fld>
            <a:endParaRPr lang="en-US" altLang="zh-TW" sz="1100">
              <a:solidFill>
                <a:schemeClr val="tx2"/>
              </a:solidFill>
            </a:endParaRPr>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US" altLang="zh-TW"/>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2D989D39-00C9-446A-86B9-C50CC98454EE}"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56953697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DBAA7EE-E02D-4371-8F9B-115A3D1AF803}"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ABCD832F-2A2E-4397-97B5-D7A29AF26279}"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16038157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DECC83B-1D27-4876-B608-DB2FF196BF7C}"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0A78EBDF-A956-4F9D-8D91-A96A174E9F6C}"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74963605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0610401-EE72-4275-A8F1-3EDB163D6F2D}"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6D0AF6F-5E77-4B5B-AEDA-F86AB4043808}"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50531992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25B0AC3-4F54-4977-95EF-49E5A83F67E4}"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3E91FCB-39C6-4B0C-8CE2-1E9164C152D8}"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40933658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7BFC21B-DE45-4B38-9398-107CC4A50A1B}" type="datetimeFigureOut">
              <a:rPr lang="en-US" altLang="zh-TW" smtClean="0"/>
              <a:pPr>
                <a:defRPr/>
              </a:pPr>
              <a:t>26/9/2022</a:t>
            </a:fld>
            <a:endParaRPr lang="en-US" altLang="zh-TW" sz="1100">
              <a:solidFill>
                <a:schemeClr val="tx2"/>
              </a:solidFill>
            </a:endParaRPr>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B5353A5F-EFB4-427C-BDC5-6EC25016E20A}"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3653597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FEFE64B-27B2-41E5-9898-CB5E06F16BA6}" type="datetimeFigureOut">
              <a:rPr lang="en-US" altLang="zh-TW" smtClean="0"/>
              <a:pPr>
                <a:defRPr/>
              </a:pPr>
              <a:t>26/9/2022</a:t>
            </a:fld>
            <a:endParaRPr lang="en-US" altLang="zh-TW" sz="1100">
              <a:solidFill>
                <a:schemeClr val="tx2"/>
              </a:solidFill>
            </a:endParaRPr>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A3AA1558-88F8-4687-9B1A-A331C3E9F832}"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81833063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A567899-2E03-4EC0-B2D9-8CF350ACAF7C}" type="datetimeFigureOut">
              <a:rPr lang="en-US" altLang="zh-TW" smtClean="0"/>
              <a:pPr>
                <a:defRPr/>
              </a:pPr>
              <a:t>26/9/2022</a:t>
            </a:fld>
            <a:endParaRPr lang="en-US" altLang="zh-TW" sz="1100">
              <a:solidFill>
                <a:schemeClr val="tx2"/>
              </a:solidFill>
            </a:endParaRPr>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00EF2646-8CB9-48FD-929B-66E43124EF2D}"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07814689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A0FF36-DB7F-416E-B8AA-FD671FCE2AA6}" type="datetimeFigureOut">
              <a:rPr lang="en-US" altLang="zh-TW" smtClean="0"/>
              <a:pPr>
                <a:defRPr/>
              </a:pPr>
              <a:t>26/9/2022</a:t>
            </a:fld>
            <a:endParaRPr lang="en-US" altLang="zh-TW" sz="1100">
              <a:solidFill>
                <a:schemeClr val="tx2"/>
              </a:solidFill>
            </a:endParaRPr>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BF6CBFA1-99ED-4057-9CDF-437E247287AF}"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6959167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pPr>
              <a:defRPr/>
            </a:pPr>
            <a:fld id="{2CA4196B-C412-4461-AB34-07458B653F95}" type="datetimeFigureOut">
              <a:rPr lang="en-US" altLang="zh-TW" smtClean="0"/>
              <a:pPr>
                <a:defRPr/>
              </a:pPr>
              <a:t>26/9/2022</a:t>
            </a:fld>
            <a:endParaRPr lang="en-US" altLang="zh-TW" sz="1100">
              <a:solidFill>
                <a:schemeClr val="tx2"/>
              </a:solidFill>
            </a:endParaRPr>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0B8BCD24-53D5-4493-A6C3-9B99EB3EB3FC}"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47834764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11FC958C-7A25-4124-8D6F-CC64B17E8C13}" type="datetimeFigureOut">
              <a:rPr lang="en-US" altLang="zh-TW" smtClean="0"/>
              <a:pPr>
                <a:defRPr/>
              </a:pPr>
              <a:t>26/9/2022</a:t>
            </a:fld>
            <a:endParaRPr lang="en-US" altLang="zh-TW" sz="1100">
              <a:solidFill>
                <a:schemeClr val="tx2"/>
              </a:solidFill>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544642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11FC958C-7A25-4124-8D6F-CC64B17E8C13}"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1488771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p:fade thruBlk="1"/>
  </p:transition>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xam@eduhk.hk"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duhk.hk/advis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altLang="zh-TW" sz="3200" dirty="0" err="1"/>
              <a:t>DegreeWorks</a:t>
            </a:r>
            <a:r>
              <a:rPr lang="en-US" altLang="zh-TW" sz="3200" dirty="0"/>
              <a:t> 5</a:t>
            </a:r>
            <a:br>
              <a:rPr lang="en-US" altLang="zh-TW" sz="3200" dirty="0"/>
            </a:br>
            <a:r>
              <a:rPr lang="en-US" altLang="zh-TW" sz="3200" dirty="0"/>
              <a:t>Operation Guide</a:t>
            </a:r>
            <a:endParaRPr lang="zh-TW" altLang="en-US" sz="3200" dirty="0"/>
          </a:p>
        </p:txBody>
      </p:sp>
      <p:sp>
        <p:nvSpPr>
          <p:cNvPr id="9219" name="Subtitle 2"/>
          <p:cNvSpPr>
            <a:spLocks noGrp="1"/>
          </p:cNvSpPr>
          <p:nvPr>
            <p:ph type="subTitle" idx="1"/>
          </p:nvPr>
        </p:nvSpPr>
        <p:spPr/>
        <p:txBody>
          <a:bodyPr>
            <a:normAutofit/>
          </a:bodyPr>
          <a:lstStyle/>
          <a:p>
            <a:pPr marR="0" eaLnBrk="1" hangingPunct="1"/>
            <a:r>
              <a:rPr lang="en-US" altLang="zh-TW" dirty="0">
                <a:effectLst>
                  <a:outerShdw blurRad="38100" dist="38100" dir="2700000" algn="tl">
                    <a:srgbClr val="000000">
                      <a:alpha val="43137"/>
                    </a:srgbClr>
                  </a:outerShdw>
                </a:effectLst>
              </a:rPr>
              <a:t>(Students)</a:t>
            </a:r>
          </a:p>
          <a:p>
            <a:pPr marR="0" eaLnBrk="1" hangingPunct="1"/>
            <a:br>
              <a:rPr lang="en-US" altLang="zh-TW" sz="1800" dirty="0">
                <a:effectLst>
                  <a:outerShdw blurRad="38100" dist="38100" dir="2700000" algn="tl">
                    <a:srgbClr val="000000">
                      <a:alpha val="43137"/>
                    </a:srgbClr>
                  </a:outerShdw>
                </a:effectLst>
              </a:rPr>
            </a:br>
            <a:endParaRPr lang="en-US" altLang="zh-TW" sz="1800" dirty="0">
              <a:effectLst>
                <a:outerShdw blurRad="38100" dist="38100" dir="2700000" algn="tl">
                  <a:srgbClr val="000000">
                    <a:alpha val="43137"/>
                  </a:srgbClr>
                </a:outerShdw>
              </a:effectLst>
            </a:endParaRPr>
          </a:p>
          <a:p>
            <a:pPr marR="0" eaLnBrk="1" hangingPunct="1"/>
            <a:endParaRPr lang="zh-TW" altLang="en-US" sz="1800" dirty="0"/>
          </a:p>
        </p:txBody>
      </p:sp>
      <p:sp>
        <p:nvSpPr>
          <p:cNvPr id="4" name="TextBox 3"/>
          <p:cNvSpPr txBox="1"/>
          <p:nvPr/>
        </p:nvSpPr>
        <p:spPr>
          <a:xfrm>
            <a:off x="7243209" y="6087533"/>
            <a:ext cx="2592288" cy="523220"/>
          </a:xfrm>
          <a:prstGeom prst="rect">
            <a:avLst/>
          </a:prstGeom>
          <a:noFill/>
        </p:spPr>
        <p:txBody>
          <a:bodyPr wrap="square" rtlCol="0">
            <a:spAutoFit/>
          </a:bodyPr>
          <a:lstStyle/>
          <a:p>
            <a:r>
              <a:rPr lang="en-US" altLang="zh-TW" sz="1400" dirty="0"/>
              <a:t>OCIO</a:t>
            </a:r>
          </a:p>
          <a:p>
            <a:r>
              <a:rPr lang="en-US" altLang="zh-TW" sz="1400"/>
              <a:t>Sep - </a:t>
            </a:r>
            <a:r>
              <a:rPr lang="en-US" altLang="zh-TW" sz="1400" dirty="0"/>
              <a:t>Oct 2022</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1214446"/>
          </a:xfrm>
        </p:spPr>
        <p:txBody>
          <a:bodyPr>
            <a:normAutofit fontScale="90000"/>
          </a:bodyPr>
          <a:lstStyle/>
          <a:p>
            <a:pPr marL="365760" indent="-256032" eaLnBrk="1" fontAlgn="auto" hangingPunct="1">
              <a:spcAft>
                <a:spcPts val="0"/>
              </a:spcAft>
              <a:defRPr/>
            </a:pPr>
            <a:r>
              <a:rPr lang="en-US" altLang="zh-TW" sz="4400" dirty="0"/>
              <a:t>Features of DegreeWorks – Degree Audit Reports</a:t>
            </a:r>
            <a:br>
              <a:rPr lang="en-US" altLang="zh-TW" sz="4400" dirty="0"/>
            </a:br>
            <a:endParaRPr lang="zh-TW" altLang="en-US" dirty="0"/>
          </a:p>
        </p:txBody>
      </p:sp>
      <p:sp>
        <p:nvSpPr>
          <p:cNvPr id="2" name="Content Placeholder 1"/>
          <p:cNvSpPr>
            <a:spLocks noGrp="1"/>
          </p:cNvSpPr>
          <p:nvPr>
            <p:ph idx="1"/>
          </p:nvPr>
        </p:nvSpPr>
        <p:spPr>
          <a:xfrm>
            <a:off x="0" y="2060848"/>
            <a:ext cx="8229600" cy="4006850"/>
          </a:xfrm>
        </p:spPr>
        <p:txBody>
          <a:bodyPr/>
          <a:lstStyle/>
          <a:p>
            <a:pPr marL="626110" indent="0">
              <a:buNone/>
              <a:defRPr/>
            </a:pPr>
            <a:r>
              <a:rPr lang="en-US" altLang="zh-TW" sz="3200" b="1" dirty="0">
                <a:solidFill>
                  <a:schemeClr val="tx2"/>
                </a:solidFill>
              </a:rPr>
              <a:t>Format: Registration Checklist</a:t>
            </a:r>
          </a:p>
          <a:p>
            <a:pPr marL="717550">
              <a:defRPr/>
            </a:pPr>
            <a:r>
              <a:rPr lang="en-US" dirty="0"/>
              <a:t>Shows only the unfulfilled requirements that are "Still Needed" on the checklist.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96226-2F08-4ECC-A522-7D9CDFA65E52}"/>
              </a:ext>
            </a:extLst>
          </p:cNvPr>
          <p:cNvPicPr>
            <a:picLocks noChangeAspect="1"/>
          </p:cNvPicPr>
          <p:nvPr/>
        </p:nvPicPr>
        <p:blipFill>
          <a:blip r:embed="rId2"/>
          <a:stretch>
            <a:fillRect/>
          </a:stretch>
        </p:blipFill>
        <p:spPr>
          <a:xfrm>
            <a:off x="561879" y="0"/>
            <a:ext cx="8020242" cy="6858000"/>
          </a:xfrm>
          <a:prstGeom prst="rect">
            <a:avLst/>
          </a:prstGeom>
        </p:spPr>
      </p:pic>
      <p:sp>
        <p:nvSpPr>
          <p:cNvPr id="9" name="TextBox 8"/>
          <p:cNvSpPr txBox="1">
            <a:spLocks noChangeArrowheads="1"/>
          </p:cNvSpPr>
          <p:nvPr/>
        </p:nvSpPr>
        <p:spPr bwMode="auto">
          <a:xfrm>
            <a:off x="3999347" y="766416"/>
            <a:ext cx="3429000" cy="584200"/>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Click on the pull down menu, choose a format and press “View”</a:t>
            </a:r>
            <a:endParaRPr lang="zh-TW" altLang="en-US" sz="1600" dirty="0">
              <a:solidFill>
                <a:srgbClr val="FF0000"/>
              </a:solidFill>
            </a:endParaRPr>
          </a:p>
        </p:txBody>
      </p:sp>
      <p:cxnSp>
        <p:nvCxnSpPr>
          <p:cNvPr id="8" name="Straight Arrow Connector 7"/>
          <p:cNvCxnSpPr/>
          <p:nvPr/>
        </p:nvCxnSpPr>
        <p:spPr>
          <a:xfrm flipH="1">
            <a:off x="2699792" y="1058516"/>
            <a:ext cx="1296144" cy="14230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9828B-A2A2-463D-BBBF-ACAF8CD57F68}"/>
              </a:ext>
            </a:extLst>
          </p:cNvPr>
          <p:cNvPicPr>
            <a:picLocks noChangeAspect="1"/>
          </p:cNvPicPr>
          <p:nvPr/>
        </p:nvPicPr>
        <p:blipFill>
          <a:blip r:embed="rId2"/>
          <a:stretch>
            <a:fillRect/>
          </a:stretch>
        </p:blipFill>
        <p:spPr>
          <a:xfrm>
            <a:off x="572774" y="0"/>
            <a:ext cx="7998449" cy="6858000"/>
          </a:xfrm>
          <a:prstGeom prst="rect">
            <a:avLst/>
          </a:prstGeom>
        </p:spPr>
      </p:pic>
      <p:sp>
        <p:nvSpPr>
          <p:cNvPr id="10" name="TextBox 9"/>
          <p:cNvSpPr txBox="1"/>
          <p:nvPr/>
        </p:nvSpPr>
        <p:spPr>
          <a:xfrm>
            <a:off x="5364088" y="2204864"/>
            <a:ext cx="2286016" cy="369332"/>
          </a:xfrm>
          <a:prstGeom prst="rect">
            <a:avLst/>
          </a:prstGeom>
          <a:solidFill>
            <a:schemeClr val="bg1"/>
          </a:solidFill>
        </p:spPr>
        <p:txBody>
          <a:bodyPr wrap="square" rtlCol="0">
            <a:spAutoFit/>
          </a:bodyPr>
          <a:lstStyle/>
          <a:p>
            <a:r>
              <a:rPr lang="en-US" altLang="zh-TW" dirty="0">
                <a:solidFill>
                  <a:srgbClr val="FF0000"/>
                </a:solidFill>
              </a:rPr>
              <a:t>Courses still needed</a:t>
            </a:r>
            <a:endParaRPr lang="zh-TW" altLang="en-US" dirty="0">
              <a:solidFill>
                <a:srgbClr val="FF0000"/>
              </a:solidFill>
            </a:endParaRPr>
          </a:p>
        </p:txBody>
      </p:sp>
      <p:cxnSp>
        <p:nvCxnSpPr>
          <p:cNvPr id="13" name="Straight Arrow Connector 12"/>
          <p:cNvCxnSpPr>
            <a:cxnSpLocks/>
          </p:cNvCxnSpPr>
          <p:nvPr/>
        </p:nvCxnSpPr>
        <p:spPr>
          <a:xfrm flipH="1">
            <a:off x="3271664" y="2421796"/>
            <a:ext cx="2100808" cy="7975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3595700" y="2574196"/>
            <a:ext cx="1776772" cy="15101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86050" y="1142983"/>
            <a:ext cx="2571768" cy="369332"/>
          </a:xfrm>
          <a:prstGeom prst="rect">
            <a:avLst/>
          </a:prstGeom>
          <a:solidFill>
            <a:schemeClr val="bg1"/>
          </a:solidFill>
        </p:spPr>
        <p:txBody>
          <a:bodyPr wrap="square" rtlCol="0">
            <a:spAutoFit/>
          </a:bodyPr>
          <a:lstStyle/>
          <a:p>
            <a:r>
              <a:rPr lang="en-US" altLang="zh-TW" dirty="0">
                <a:solidFill>
                  <a:srgbClr val="FF0000"/>
                </a:solidFill>
              </a:rPr>
              <a:t>Registration Checklist</a:t>
            </a:r>
            <a:endParaRPr lang="zh-TW" altLang="en-US" dirty="0">
              <a:solidFill>
                <a:srgbClr val="FF0000"/>
              </a:solidFill>
            </a:endParaRPr>
          </a:p>
        </p:txBody>
      </p:sp>
      <p:cxnSp>
        <p:nvCxnSpPr>
          <p:cNvPr id="7" name="Straight Arrow Connector 6"/>
          <p:cNvCxnSpPr>
            <a:cxnSpLocks/>
          </p:cNvCxnSpPr>
          <p:nvPr/>
        </p:nvCxnSpPr>
        <p:spPr>
          <a:xfrm flipH="1" flipV="1">
            <a:off x="2267744" y="1012789"/>
            <a:ext cx="518306" cy="2762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4071934" y="2574196"/>
            <a:ext cx="1364162" cy="3139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271664" y="2574196"/>
            <a:ext cx="2100808" cy="2228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4A6A8FA-8F99-49E7-8E8F-DC0481CFBAD0}"/>
              </a:ext>
            </a:extLst>
          </p:cNvPr>
          <p:cNvSpPr txBox="1">
            <a:spLocks/>
          </p:cNvSpPr>
          <p:nvPr/>
        </p:nvSpPr>
        <p:spPr>
          <a:xfrm>
            <a:off x="424142" y="980728"/>
            <a:ext cx="8079581" cy="1658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defRPr/>
            </a:pPr>
            <a:r>
              <a:rPr lang="en-US" altLang="zh-TW" dirty="0"/>
              <a:t>Features of DegreeWorks – </a:t>
            </a:r>
            <a:br>
              <a:rPr lang="en-US" altLang="zh-TW" dirty="0"/>
            </a:br>
            <a:r>
              <a:rPr lang="en-US" altLang="zh-TW" dirty="0"/>
              <a:t>Class history</a:t>
            </a:r>
            <a:endParaRPr lang="zh-TW" altLang="en-US" dirty="0"/>
          </a:p>
        </p:txBody>
      </p:sp>
      <p:sp>
        <p:nvSpPr>
          <p:cNvPr id="5" name="Content Placeholder 1">
            <a:extLst>
              <a:ext uri="{FF2B5EF4-FFF2-40B4-BE49-F238E27FC236}">
                <a16:creationId xmlns:a16="http://schemas.microsoft.com/office/drawing/2014/main" id="{1CCC2C36-2F21-408F-A282-026B0204533A}"/>
              </a:ext>
            </a:extLst>
          </p:cNvPr>
          <p:cNvSpPr txBox="1">
            <a:spLocks/>
          </p:cNvSpPr>
          <p:nvPr/>
        </p:nvSpPr>
        <p:spPr>
          <a:xfrm>
            <a:off x="457200" y="3140968"/>
            <a:ext cx="8229600" cy="400685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Provides a listing of all of the courses taken by the student, with grades and credits, grouped by the semester taken. 	</a:t>
            </a:r>
          </a:p>
          <a:p>
            <a:pPr marL="717550">
              <a:defRPr/>
            </a:pPr>
            <a:endParaRPr lang="zh-TW" altLang="en-US" sz="3800" b="1" dirty="0">
              <a:solidFill>
                <a:schemeClr val="tx2"/>
              </a:solidFill>
              <a:latin typeface="+mj-lt"/>
              <a:ea typeface="+mj-ea"/>
              <a:cs typeface="+mj-cs"/>
            </a:endParaRPr>
          </a:p>
        </p:txBody>
      </p:sp>
    </p:spTree>
    <p:extLst>
      <p:ext uri="{BB962C8B-B14F-4D97-AF65-F5344CB8AC3E}">
        <p14:creationId xmlns:p14="http://schemas.microsoft.com/office/powerpoint/2010/main" val="4822369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8F3E69-2D0F-46E1-92C3-E9DA55699C37}"/>
              </a:ext>
            </a:extLst>
          </p:cNvPr>
          <p:cNvPicPr>
            <a:picLocks noChangeAspect="1"/>
          </p:cNvPicPr>
          <p:nvPr/>
        </p:nvPicPr>
        <p:blipFill>
          <a:blip r:embed="rId2"/>
          <a:stretch>
            <a:fillRect/>
          </a:stretch>
        </p:blipFill>
        <p:spPr>
          <a:xfrm>
            <a:off x="1305436" y="1333505"/>
            <a:ext cx="6454545" cy="5524495"/>
          </a:xfrm>
          <a:prstGeom prst="rect">
            <a:avLst/>
          </a:prstGeom>
        </p:spPr>
      </p:pic>
      <p:sp>
        <p:nvSpPr>
          <p:cNvPr id="12" name="Title 2">
            <a:extLst>
              <a:ext uri="{FF2B5EF4-FFF2-40B4-BE49-F238E27FC236}">
                <a16:creationId xmlns:a16="http://schemas.microsoft.com/office/drawing/2014/main" id="{82E5B1BC-BD53-4586-855B-871A99AF16CA}"/>
              </a:ext>
            </a:extLst>
          </p:cNvPr>
          <p:cNvSpPr txBox="1">
            <a:spLocks/>
          </p:cNvSpPr>
          <p:nvPr/>
        </p:nvSpPr>
        <p:spPr>
          <a:xfrm>
            <a:off x="395536" y="-131124"/>
            <a:ext cx="8079581" cy="1658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defRPr/>
            </a:pPr>
            <a:r>
              <a:rPr lang="en-US" altLang="zh-TW" dirty="0"/>
              <a:t>Features of DegreeWorks – </a:t>
            </a:r>
            <a:br>
              <a:rPr lang="en-US" altLang="zh-TW" dirty="0"/>
            </a:br>
            <a:r>
              <a:rPr lang="en-US" altLang="zh-TW" dirty="0"/>
              <a:t>Class history</a:t>
            </a:r>
            <a:endParaRPr lang="zh-TW" altLang="en-US" dirty="0"/>
          </a:p>
        </p:txBody>
      </p:sp>
      <p:sp>
        <p:nvSpPr>
          <p:cNvPr id="13" name="Rectangle 12">
            <a:extLst>
              <a:ext uri="{FF2B5EF4-FFF2-40B4-BE49-F238E27FC236}">
                <a16:creationId xmlns:a16="http://schemas.microsoft.com/office/drawing/2014/main" id="{795B6F9C-FF2A-4E47-B02C-044407EC004A}"/>
              </a:ext>
            </a:extLst>
          </p:cNvPr>
          <p:cNvSpPr/>
          <p:nvPr/>
        </p:nvSpPr>
        <p:spPr>
          <a:xfrm>
            <a:off x="4572000" y="1927213"/>
            <a:ext cx="648072" cy="2148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a:extLst>
              <a:ext uri="{FF2B5EF4-FFF2-40B4-BE49-F238E27FC236}">
                <a16:creationId xmlns:a16="http://schemas.microsoft.com/office/drawing/2014/main" id="{3A0C9555-F8F0-4D3A-A293-23623952C2EF}"/>
              </a:ext>
            </a:extLst>
          </p:cNvPr>
          <p:cNvCxnSpPr>
            <a:cxnSpLocks/>
            <a:stCxn id="15" idx="1"/>
          </p:cNvCxnSpPr>
          <p:nvPr/>
        </p:nvCxnSpPr>
        <p:spPr>
          <a:xfrm flipH="1" flipV="1">
            <a:off x="5220072" y="2157731"/>
            <a:ext cx="525222" cy="36021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8DDA0B-817A-4F4A-9BE9-3620A4A079CC}"/>
              </a:ext>
            </a:extLst>
          </p:cNvPr>
          <p:cNvSpPr txBox="1">
            <a:spLocks noChangeArrowheads="1"/>
          </p:cNvSpPr>
          <p:nvPr/>
        </p:nvSpPr>
        <p:spPr bwMode="auto">
          <a:xfrm>
            <a:off x="5745294" y="2348880"/>
            <a:ext cx="1428750" cy="338137"/>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Class History</a:t>
            </a:r>
            <a:endParaRPr lang="zh-TW" altLang="en-US" sz="1600"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D5588-901C-4D9F-A959-66A861BCE10E}"/>
              </a:ext>
            </a:extLst>
          </p:cNvPr>
          <p:cNvPicPr>
            <a:picLocks noChangeAspect="1"/>
          </p:cNvPicPr>
          <p:nvPr/>
        </p:nvPicPr>
        <p:blipFill>
          <a:blip r:embed="rId2"/>
          <a:stretch>
            <a:fillRect/>
          </a:stretch>
        </p:blipFill>
        <p:spPr>
          <a:xfrm>
            <a:off x="550333" y="0"/>
            <a:ext cx="8043334" cy="6858000"/>
          </a:xfrm>
          <a:prstGeom prst="rect">
            <a:avLst/>
          </a:prstGeom>
        </p:spPr>
      </p:pic>
      <p:sp>
        <p:nvSpPr>
          <p:cNvPr id="6" name="TextBox 5">
            <a:extLst>
              <a:ext uri="{FF2B5EF4-FFF2-40B4-BE49-F238E27FC236}">
                <a16:creationId xmlns:a16="http://schemas.microsoft.com/office/drawing/2014/main" id="{AE356D1B-7E15-4104-BCBE-358CA46749B4}"/>
              </a:ext>
            </a:extLst>
          </p:cNvPr>
          <p:cNvSpPr txBox="1">
            <a:spLocks noChangeArrowheads="1"/>
          </p:cNvSpPr>
          <p:nvPr/>
        </p:nvSpPr>
        <p:spPr bwMode="auto">
          <a:xfrm>
            <a:off x="4429125" y="1357313"/>
            <a:ext cx="3714750" cy="1200150"/>
          </a:xfrm>
          <a:prstGeom prst="rect">
            <a:avLst/>
          </a:prstGeom>
          <a:solidFill>
            <a:schemeClr val="bg1"/>
          </a:solidFill>
          <a:ln w="9525">
            <a:noFill/>
            <a:miter lim="800000"/>
            <a:headEnd/>
            <a:tailEnd/>
          </a:ln>
        </p:spPr>
        <p:txBody>
          <a:bodyPr>
            <a:spAutoFit/>
          </a:bodyPr>
          <a:lstStyle/>
          <a:p>
            <a:r>
              <a:rPr lang="en-US" altLang="zh-TW" sz="2400" dirty="0">
                <a:solidFill>
                  <a:srgbClr val="FF0000"/>
                </a:solidFill>
              </a:rPr>
              <a:t>Listing </a:t>
            </a:r>
            <a:r>
              <a:rPr lang="en-US" altLang="zh-TW" sz="2400">
                <a:solidFill>
                  <a:srgbClr val="FF0000"/>
                </a:solidFill>
              </a:rPr>
              <a:t>of courses</a:t>
            </a:r>
            <a:r>
              <a:rPr lang="en-US" altLang="zh-TW" sz="2400" dirty="0">
                <a:solidFill>
                  <a:srgbClr val="FF0000"/>
                </a:solidFill>
              </a:rPr>
              <a:t>, grades and credits in chronological order</a:t>
            </a:r>
            <a:endParaRPr lang="zh-TW" altLang="en-US" sz="2400"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EB2F2F-AF01-4CA9-A6A9-28C3C8635210}"/>
              </a:ext>
            </a:extLst>
          </p:cNvPr>
          <p:cNvPicPr>
            <a:picLocks noChangeAspect="1"/>
          </p:cNvPicPr>
          <p:nvPr/>
        </p:nvPicPr>
        <p:blipFill>
          <a:blip r:embed="rId3"/>
          <a:stretch>
            <a:fillRect/>
          </a:stretch>
        </p:blipFill>
        <p:spPr>
          <a:xfrm>
            <a:off x="31041" y="2351884"/>
            <a:ext cx="9144000" cy="3135586"/>
          </a:xfrm>
          <a:prstGeom prst="rect">
            <a:avLst/>
          </a:prstGeom>
        </p:spPr>
      </p:pic>
      <p:sp>
        <p:nvSpPr>
          <p:cNvPr id="11" name="Content Placeholder 1">
            <a:extLst>
              <a:ext uri="{FF2B5EF4-FFF2-40B4-BE49-F238E27FC236}">
                <a16:creationId xmlns:a16="http://schemas.microsoft.com/office/drawing/2014/main" id="{D80FE1D5-F42A-4429-901B-127D600490A5}"/>
              </a:ext>
            </a:extLst>
          </p:cNvPr>
          <p:cNvSpPr txBox="1">
            <a:spLocks/>
          </p:cNvSpPr>
          <p:nvPr/>
        </p:nvSpPr>
        <p:spPr>
          <a:xfrm>
            <a:off x="251520" y="1484784"/>
            <a:ext cx="8435280" cy="443662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altLang="zh-TW" sz="1800" dirty="0">
                <a:latin typeface="Arial" panose="020B0604020202020204" pitchFamily="34" charset="0"/>
                <a:cs typeface="Arial" panose="020B0604020202020204" pitchFamily="34" charset="0"/>
              </a:rPr>
              <a:t>If the degree audit report is found incorrect or outdated, students can request the Registry to review and update the record by filling in a DegreeWorks request form which could be downloaded from clicking “Request Form” as follows.</a:t>
            </a:r>
            <a:endParaRPr lang="en-US" altLang="zh-TW" sz="1800" u="sng" dirty="0">
              <a:latin typeface="Arial" panose="020B0604020202020204" pitchFamily="34" charset="0"/>
              <a:cs typeface="Arial" panose="020B0604020202020204" pitchFamily="34" charset="0"/>
            </a:endParaRPr>
          </a:p>
          <a:p>
            <a:pPr marL="0" indent="0">
              <a:buFont typeface="Arial" pitchFamily="34" charset="0"/>
              <a:buNone/>
            </a:pPr>
            <a:endParaRPr lang="en-US" altLang="zh-TW" sz="1800" b="1" u="sng" dirty="0">
              <a:latin typeface="Arial" panose="020B0604020202020204" pitchFamily="34" charset="0"/>
              <a:cs typeface="Arial" panose="020B0604020202020204" pitchFamily="34" charset="0"/>
            </a:endParaRPr>
          </a:p>
        </p:txBody>
      </p:sp>
      <p:sp>
        <p:nvSpPr>
          <p:cNvPr id="12" name="Title 2">
            <a:extLst>
              <a:ext uri="{FF2B5EF4-FFF2-40B4-BE49-F238E27FC236}">
                <a16:creationId xmlns:a16="http://schemas.microsoft.com/office/drawing/2014/main" id="{AA5D025A-D51C-4E49-A901-99099E822D70}"/>
              </a:ext>
            </a:extLst>
          </p:cNvPr>
          <p:cNvSpPr txBox="1">
            <a:spLocks/>
          </p:cNvSpPr>
          <p:nvPr/>
        </p:nvSpPr>
        <p:spPr>
          <a:xfrm>
            <a:off x="428596" y="571480"/>
            <a:ext cx="8229600" cy="114300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altLang="zh-TW" sz="4400"/>
              <a:t>Request for reviewing and updating audit report</a:t>
            </a:r>
            <a:br>
              <a:rPr lang="en-US" altLang="zh-TW" sz="4400"/>
            </a:br>
            <a:endParaRPr lang="zh-TW" altLang="en-US" dirty="0"/>
          </a:p>
        </p:txBody>
      </p:sp>
      <p:sp>
        <p:nvSpPr>
          <p:cNvPr id="13" name="Rectangle 12">
            <a:extLst>
              <a:ext uri="{FF2B5EF4-FFF2-40B4-BE49-F238E27FC236}">
                <a16:creationId xmlns:a16="http://schemas.microsoft.com/office/drawing/2014/main" id="{BA63BF80-2DB4-4E39-9B9B-06915FF6FCEA}"/>
              </a:ext>
            </a:extLst>
          </p:cNvPr>
          <p:cNvSpPr/>
          <p:nvPr/>
        </p:nvSpPr>
        <p:spPr>
          <a:xfrm>
            <a:off x="1979712" y="2351884"/>
            <a:ext cx="1021675" cy="2486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49C9E-6D11-4C4C-BB8F-01E012749207}"/>
              </a:ext>
            </a:extLst>
          </p:cNvPr>
          <p:cNvPicPr>
            <a:picLocks noChangeAspect="1"/>
          </p:cNvPicPr>
          <p:nvPr/>
        </p:nvPicPr>
        <p:blipFill>
          <a:blip r:embed="rId2"/>
          <a:stretch>
            <a:fillRect/>
          </a:stretch>
        </p:blipFill>
        <p:spPr>
          <a:xfrm>
            <a:off x="-3785" y="416743"/>
            <a:ext cx="6238854" cy="6024513"/>
          </a:xfrm>
          <a:prstGeom prst="rect">
            <a:avLst/>
          </a:prstGeom>
        </p:spPr>
      </p:pic>
      <p:sp>
        <p:nvSpPr>
          <p:cNvPr id="5" name="Rectangle 4">
            <a:extLst>
              <a:ext uri="{FF2B5EF4-FFF2-40B4-BE49-F238E27FC236}">
                <a16:creationId xmlns:a16="http://schemas.microsoft.com/office/drawing/2014/main" id="{968FC122-D7DD-41C6-B730-6A5F7CD53D3A}"/>
              </a:ext>
            </a:extLst>
          </p:cNvPr>
          <p:cNvSpPr/>
          <p:nvPr/>
        </p:nvSpPr>
        <p:spPr>
          <a:xfrm>
            <a:off x="6372200" y="2204864"/>
            <a:ext cx="2664296" cy="923330"/>
          </a:xfrm>
          <a:prstGeom prst="rect">
            <a:avLst/>
          </a:prstGeom>
        </p:spPr>
        <p:txBody>
          <a:bodyPr wrap="square">
            <a:spAutoFit/>
          </a:bodyPr>
          <a:lstStyle/>
          <a:p>
            <a:r>
              <a:rPr lang="en-US" altLang="zh-TW" dirty="0">
                <a:latin typeface="Arial" panose="020B0604020202020204" pitchFamily="34" charset="0"/>
                <a:cs typeface="Arial" panose="020B0604020202020204" pitchFamily="34" charset="0"/>
              </a:rPr>
              <a:t>Complete the form and send email to </a:t>
            </a:r>
            <a:r>
              <a:rPr lang="en-GB" altLang="zh-TW" dirty="0">
                <a:latin typeface="Arial" panose="020B0604020202020204" pitchFamily="34" charset="0"/>
                <a:cs typeface="Arial" panose="020B0604020202020204" pitchFamily="34" charset="0"/>
              </a:rPr>
              <a:t>Registry </a:t>
            </a:r>
            <a:r>
              <a:rPr lang="en-GB" altLang="zh-TW" dirty="0">
                <a:latin typeface="Arial" panose="020B0604020202020204" pitchFamily="34" charset="0"/>
                <a:cs typeface="Arial" panose="020B0604020202020204" pitchFamily="34" charset="0"/>
                <a:hlinkClick r:id="rId3"/>
              </a:rPr>
              <a:t>exam@eduhk.hk</a:t>
            </a:r>
            <a:r>
              <a:rPr lang="en-GB" altLang="zh-TW" dirty="0">
                <a:latin typeface="Arial" panose="020B0604020202020204" pitchFamily="34" charset="0"/>
                <a:cs typeface="Arial" panose="020B0604020202020204" pitchFamily="34" charset="0"/>
              </a:rPr>
              <a:t> </a:t>
            </a:r>
            <a:endParaRPr lang="en-US" altLang="zh-TW"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4226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079581" cy="1658198"/>
          </a:xfrm>
        </p:spPr>
        <p:txBody>
          <a:bodyPr>
            <a:normAutofit/>
          </a:bodyPr>
          <a:lstStyle/>
          <a:p>
            <a:r>
              <a:rPr lang="en-US" altLang="zh-TW" dirty="0"/>
              <a:t>Features of DegreeWorks – </a:t>
            </a:r>
            <a:br>
              <a:rPr lang="en-US" altLang="zh-TW" dirty="0"/>
            </a:br>
            <a:r>
              <a:rPr lang="en-US" altLang="zh-TW" dirty="0"/>
              <a:t>What If </a:t>
            </a:r>
            <a:endParaRPr lang="zh-TW" altLang="en-US" dirty="0"/>
          </a:p>
        </p:txBody>
      </p:sp>
      <p:sp>
        <p:nvSpPr>
          <p:cNvPr id="13" name="Content Placeholder 1">
            <a:extLst>
              <a:ext uri="{FF2B5EF4-FFF2-40B4-BE49-F238E27FC236}">
                <a16:creationId xmlns:a16="http://schemas.microsoft.com/office/drawing/2014/main" id="{1B402ECF-C006-43FE-99AB-892C610A3637}"/>
              </a:ext>
            </a:extLst>
          </p:cNvPr>
          <p:cNvSpPr txBox="1">
            <a:spLocks/>
          </p:cNvSpPr>
          <p:nvPr/>
        </p:nvSpPr>
        <p:spPr>
          <a:xfrm>
            <a:off x="457200" y="3140968"/>
            <a:ext cx="8229600" cy="187220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The “What-if” function shows students how progress towards degree completion changes if they add a Second Major / Minor or change majors.  It can also include unregistered classes that the students plan to take in the future.	</a:t>
            </a:r>
          </a:p>
          <a:p>
            <a:pPr marL="717550">
              <a:defRPr/>
            </a:pPr>
            <a:endParaRPr lang="zh-TW" altLang="en-US" sz="3800" b="1" dirty="0">
              <a:solidFill>
                <a:schemeClr val="tx2"/>
              </a:solidFill>
              <a:latin typeface="+mj-lt"/>
              <a:ea typeface="+mj-ea"/>
              <a:cs typeface="+mj-cs"/>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109791-C7ED-4930-8C71-2B9C6888156F}"/>
              </a:ext>
            </a:extLst>
          </p:cNvPr>
          <p:cNvPicPr>
            <a:picLocks noChangeAspect="1"/>
          </p:cNvPicPr>
          <p:nvPr/>
        </p:nvPicPr>
        <p:blipFill>
          <a:blip r:embed="rId2"/>
          <a:stretch>
            <a:fillRect/>
          </a:stretch>
        </p:blipFill>
        <p:spPr>
          <a:xfrm>
            <a:off x="1403648" y="1388314"/>
            <a:ext cx="7740352" cy="4985437"/>
          </a:xfrm>
          <a:prstGeom prst="rect">
            <a:avLst/>
          </a:prstGeom>
        </p:spPr>
      </p:pic>
      <p:sp>
        <p:nvSpPr>
          <p:cNvPr id="3" name="Title 2"/>
          <p:cNvSpPr>
            <a:spLocks noGrp="1"/>
          </p:cNvSpPr>
          <p:nvPr>
            <p:ph type="title"/>
          </p:nvPr>
        </p:nvSpPr>
        <p:spPr>
          <a:xfrm>
            <a:off x="0" y="-101473"/>
            <a:ext cx="8079581" cy="1658198"/>
          </a:xfrm>
        </p:spPr>
        <p:txBody>
          <a:bodyPr>
            <a:normAutofit/>
          </a:bodyPr>
          <a:lstStyle/>
          <a:p>
            <a:r>
              <a:rPr lang="en-US" altLang="zh-TW" dirty="0"/>
              <a:t>Features of DegreeWorks – </a:t>
            </a:r>
            <a:br>
              <a:rPr lang="en-US" altLang="zh-TW" dirty="0"/>
            </a:br>
            <a:r>
              <a:rPr lang="en-US" altLang="zh-TW" dirty="0"/>
              <a:t>What If </a:t>
            </a:r>
            <a:endParaRPr lang="zh-TW" altLang="en-US" dirty="0"/>
          </a:p>
        </p:txBody>
      </p:sp>
      <p:grpSp>
        <p:nvGrpSpPr>
          <p:cNvPr id="5" name="Group 7"/>
          <p:cNvGrpSpPr/>
          <p:nvPr/>
        </p:nvGrpSpPr>
        <p:grpSpPr>
          <a:xfrm>
            <a:off x="1403648" y="2215238"/>
            <a:ext cx="1296144" cy="831274"/>
            <a:chOff x="1331640" y="2564904"/>
            <a:chExt cx="1296144" cy="831274"/>
          </a:xfrm>
        </p:grpSpPr>
        <p:sp>
          <p:nvSpPr>
            <p:cNvPr id="7" name="TextBox 6"/>
            <p:cNvSpPr txBox="1"/>
            <p:nvPr/>
          </p:nvSpPr>
          <p:spPr>
            <a:xfrm>
              <a:off x="1619672" y="3026846"/>
              <a:ext cx="1008112" cy="369332"/>
            </a:xfrm>
            <a:prstGeom prst="rect">
              <a:avLst/>
            </a:prstGeom>
            <a:solidFill>
              <a:schemeClr val="bg1"/>
            </a:solidFill>
          </p:spPr>
          <p:txBody>
            <a:bodyPr wrap="square" rtlCol="0">
              <a:spAutoFit/>
            </a:bodyPr>
            <a:lstStyle/>
            <a:p>
              <a:r>
                <a:rPr lang="en-US" altLang="zh-TW" dirty="0">
                  <a:solidFill>
                    <a:srgbClr val="FF0000"/>
                  </a:solidFill>
                </a:rPr>
                <a:t>What If</a:t>
              </a:r>
            </a:p>
          </p:txBody>
        </p:sp>
        <p:sp>
          <p:nvSpPr>
            <p:cNvPr id="6" name="Rectangle 5"/>
            <p:cNvSpPr/>
            <p:nvPr/>
          </p:nvSpPr>
          <p:spPr>
            <a:xfrm>
              <a:off x="1331640" y="2564904"/>
              <a:ext cx="792088" cy="2863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11672516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8229600" cy="1143000"/>
          </a:xfrm>
        </p:spPr>
        <p:txBody>
          <a:bodyPr/>
          <a:lstStyle/>
          <a:p>
            <a:pPr eaLnBrk="1" fontAlgn="auto" hangingPunct="1">
              <a:spcAft>
                <a:spcPts val="0"/>
              </a:spcAft>
              <a:defRPr/>
            </a:pPr>
            <a:r>
              <a:rPr lang="en-US" altLang="zh-TW" dirty="0"/>
              <a:t>Contents</a:t>
            </a:r>
            <a:endParaRPr lang="zh-TW" altLang="en-US" dirty="0"/>
          </a:p>
        </p:txBody>
      </p:sp>
      <p:sp>
        <p:nvSpPr>
          <p:cNvPr id="2" name="Content Placeholder 1"/>
          <p:cNvSpPr>
            <a:spLocks noGrp="1"/>
          </p:cNvSpPr>
          <p:nvPr>
            <p:ph idx="1"/>
          </p:nvPr>
        </p:nvSpPr>
        <p:spPr>
          <a:xfrm>
            <a:off x="878904" y="836712"/>
            <a:ext cx="8229600" cy="4525962"/>
          </a:xfrm>
        </p:spPr>
        <p:txBody>
          <a:bodyPr>
            <a:noAutofit/>
          </a:bodyPr>
          <a:lstStyle/>
          <a:p>
            <a:pPr marL="566928" indent="-457200" eaLnBrk="1" fontAlgn="auto" hangingPunct="1">
              <a:spcAft>
                <a:spcPts val="0"/>
              </a:spcAft>
              <a:buFont typeface="Wingdings" panose="05000000000000000000" pitchFamily="2" charset="2"/>
              <a:buChar char="§"/>
              <a:defRPr/>
            </a:pPr>
            <a:r>
              <a:rPr lang="en-US" altLang="zh-TW" sz="2800" dirty="0"/>
              <a:t>Login and access DegreeWorks </a:t>
            </a:r>
          </a:p>
          <a:p>
            <a:pPr marL="566928" indent="-457200" eaLnBrk="1" fontAlgn="auto" hangingPunct="1">
              <a:spcAft>
                <a:spcPts val="0"/>
              </a:spcAft>
              <a:buFont typeface="Wingdings" panose="05000000000000000000" pitchFamily="2" charset="2"/>
              <a:buChar char="§"/>
              <a:defRPr/>
            </a:pPr>
            <a:r>
              <a:rPr lang="en-US" altLang="zh-TW" sz="2800" dirty="0"/>
              <a:t>Features of DegreeWorks</a:t>
            </a:r>
          </a:p>
          <a:p>
            <a:pPr marL="1165860" indent="-457200" eaLnBrk="1" fontAlgn="auto" hangingPunct="1">
              <a:spcAft>
                <a:spcPts val="0"/>
              </a:spcAft>
              <a:buFont typeface="Wingdings" panose="05000000000000000000" pitchFamily="2" charset="2"/>
              <a:buChar char="§"/>
              <a:defRPr/>
            </a:pPr>
            <a:r>
              <a:rPr lang="en-US" altLang="zh-TW" sz="2800" dirty="0"/>
              <a:t> Degree Audit</a:t>
            </a:r>
          </a:p>
          <a:p>
            <a:pPr marL="1284288" lvl="1" indent="-457200" eaLnBrk="1" fontAlgn="auto" hangingPunct="1">
              <a:spcAft>
                <a:spcPts val="0"/>
              </a:spcAft>
              <a:buFont typeface="Wingdings" panose="05000000000000000000" pitchFamily="2" charset="2"/>
              <a:buChar char="§"/>
              <a:defRPr/>
            </a:pPr>
            <a:r>
              <a:rPr lang="en-US" altLang="zh-TW" sz="2400" dirty="0"/>
              <a:t>Student View</a:t>
            </a:r>
          </a:p>
          <a:p>
            <a:pPr marL="1284288" lvl="1" indent="-457200" eaLnBrk="1" fontAlgn="auto" hangingPunct="1">
              <a:spcAft>
                <a:spcPts val="0"/>
              </a:spcAft>
              <a:buFont typeface="Wingdings" panose="05000000000000000000" pitchFamily="2" charset="2"/>
              <a:buChar char="§"/>
              <a:defRPr/>
            </a:pPr>
            <a:r>
              <a:rPr lang="en-US" altLang="zh-TW" sz="2400" dirty="0"/>
              <a:t>Registration Checklist 	</a:t>
            </a:r>
          </a:p>
          <a:p>
            <a:pPr marL="1284288" lvl="1" indent="-457200" eaLnBrk="1" fontAlgn="auto" hangingPunct="1">
              <a:spcAft>
                <a:spcPts val="0"/>
              </a:spcAft>
              <a:buFont typeface="Wingdings" panose="05000000000000000000" pitchFamily="2" charset="2"/>
              <a:buChar char="§"/>
              <a:defRPr/>
            </a:pPr>
            <a:r>
              <a:rPr lang="en-US" altLang="zh-TW" sz="2400" dirty="0"/>
              <a:t>Class History</a:t>
            </a:r>
          </a:p>
          <a:p>
            <a:pPr marL="566928" indent="-457200" eaLnBrk="1" fontAlgn="auto" hangingPunct="1">
              <a:spcAft>
                <a:spcPts val="0"/>
              </a:spcAft>
              <a:buFont typeface="Wingdings" panose="05000000000000000000" pitchFamily="2" charset="2"/>
              <a:buChar char="§"/>
              <a:defRPr/>
            </a:pPr>
            <a:r>
              <a:rPr lang="en-US" altLang="zh-TW" sz="2800" dirty="0"/>
              <a:t>Request for reviewing and updating audit report</a:t>
            </a:r>
          </a:p>
          <a:p>
            <a:pPr marL="566928" indent="-457200" eaLnBrk="1" fontAlgn="auto" hangingPunct="1">
              <a:spcAft>
                <a:spcPts val="0"/>
              </a:spcAft>
              <a:buFont typeface="Wingdings" panose="05000000000000000000" pitchFamily="2" charset="2"/>
              <a:buChar char="§"/>
              <a:defRPr/>
            </a:pPr>
            <a:r>
              <a:rPr lang="en-US" altLang="zh-TW" sz="2800" dirty="0"/>
              <a:t>Features of DegreeWorks</a:t>
            </a:r>
          </a:p>
          <a:p>
            <a:pPr marL="1165860" indent="-457200" eaLnBrk="1" fontAlgn="auto" hangingPunct="1">
              <a:spcAft>
                <a:spcPts val="0"/>
              </a:spcAft>
              <a:buFont typeface="Wingdings" panose="05000000000000000000" pitchFamily="2" charset="2"/>
              <a:buChar char="§"/>
              <a:defRPr/>
            </a:pPr>
            <a:r>
              <a:rPr lang="en-US" altLang="zh-TW" sz="2800" dirty="0"/>
              <a:t> What If</a:t>
            </a:r>
          </a:p>
          <a:p>
            <a:pPr marL="1165860" indent="-457200" eaLnBrk="1" fontAlgn="auto" hangingPunct="1">
              <a:spcAft>
                <a:spcPts val="0"/>
              </a:spcAft>
              <a:buFont typeface="Wingdings" panose="05000000000000000000" pitchFamily="2" charset="2"/>
              <a:buChar char="§"/>
              <a:defRPr/>
            </a:pPr>
            <a:r>
              <a:rPr lang="en-US" altLang="zh-TW" sz="2800" dirty="0"/>
              <a:t> Look Ahead</a:t>
            </a:r>
          </a:p>
          <a:p>
            <a:pPr marL="1165860" indent="-457200" eaLnBrk="1" fontAlgn="auto" hangingPunct="1">
              <a:spcAft>
                <a:spcPts val="0"/>
              </a:spcAft>
              <a:buFont typeface="Wingdings" panose="05000000000000000000" pitchFamily="2" charset="2"/>
              <a:buChar char="§"/>
              <a:defRPr/>
            </a:pPr>
            <a:r>
              <a:rPr lang="en-US" altLang="zh-TW" sz="2800" dirty="0"/>
              <a:t> Student Educational Planner (SEP)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linds(horizont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CF63E2-2194-4E07-896F-5BB25E24E462}"/>
              </a:ext>
            </a:extLst>
          </p:cNvPr>
          <p:cNvPicPr>
            <a:picLocks noChangeAspect="1"/>
          </p:cNvPicPr>
          <p:nvPr/>
        </p:nvPicPr>
        <p:blipFill>
          <a:blip r:embed="rId2"/>
          <a:stretch>
            <a:fillRect/>
          </a:stretch>
        </p:blipFill>
        <p:spPr>
          <a:xfrm>
            <a:off x="375561" y="510287"/>
            <a:ext cx="8810732" cy="5837425"/>
          </a:xfrm>
          <a:prstGeom prst="rect">
            <a:avLst/>
          </a:prstGeom>
        </p:spPr>
      </p:pic>
      <p:grpSp>
        <p:nvGrpSpPr>
          <p:cNvPr id="3" name="Group 13"/>
          <p:cNvGrpSpPr/>
          <p:nvPr/>
        </p:nvGrpSpPr>
        <p:grpSpPr>
          <a:xfrm>
            <a:off x="2263388" y="2111984"/>
            <a:ext cx="4168343" cy="2047730"/>
            <a:chOff x="2758080" y="2996952"/>
            <a:chExt cx="5153588" cy="1365153"/>
          </a:xfrm>
        </p:grpSpPr>
        <p:sp>
          <p:nvSpPr>
            <p:cNvPr id="9" name="Rectangle 8"/>
            <p:cNvSpPr/>
            <p:nvPr/>
          </p:nvSpPr>
          <p:spPr>
            <a:xfrm>
              <a:off x="3025164" y="2996952"/>
              <a:ext cx="2759870" cy="4800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Rectangle 10"/>
            <p:cNvSpPr/>
            <p:nvPr/>
          </p:nvSpPr>
          <p:spPr>
            <a:xfrm>
              <a:off x="2758080" y="3525011"/>
              <a:ext cx="2848898" cy="8370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TextBox 12"/>
            <p:cNvSpPr txBox="1"/>
            <p:nvPr/>
          </p:nvSpPr>
          <p:spPr>
            <a:xfrm>
              <a:off x="5642082" y="3407998"/>
              <a:ext cx="2269586" cy="954107"/>
            </a:xfrm>
            <a:prstGeom prst="rect">
              <a:avLst/>
            </a:prstGeom>
            <a:solidFill>
              <a:schemeClr val="bg1"/>
            </a:solidFill>
          </p:spPr>
          <p:txBody>
            <a:bodyPr wrap="square" rtlCol="0">
              <a:spAutoFit/>
            </a:bodyPr>
            <a:lstStyle/>
            <a:p>
              <a:r>
                <a:rPr lang="en-US" altLang="zh-TW" sz="1400" dirty="0">
                  <a:solidFill>
                    <a:srgbClr val="FF0000"/>
                  </a:solidFill>
                </a:rPr>
                <a:t>Choose level, degree, catalog semester, program and major, minor and concentration where applicable</a:t>
              </a:r>
            </a:p>
          </p:txBody>
        </p:sp>
      </p:grpSp>
      <p:grpSp>
        <p:nvGrpSpPr>
          <p:cNvPr id="4" name="Group 16"/>
          <p:cNvGrpSpPr/>
          <p:nvPr/>
        </p:nvGrpSpPr>
        <p:grpSpPr>
          <a:xfrm>
            <a:off x="4863762" y="2113692"/>
            <a:ext cx="3170403" cy="1958879"/>
            <a:chOff x="5799866" y="2689756"/>
            <a:chExt cx="3170403" cy="1958879"/>
          </a:xfrm>
        </p:grpSpPr>
        <p:sp>
          <p:nvSpPr>
            <p:cNvPr id="15" name="Rectangle 14"/>
            <p:cNvSpPr/>
            <p:nvPr/>
          </p:nvSpPr>
          <p:spPr>
            <a:xfrm>
              <a:off x="6305973" y="3496507"/>
              <a:ext cx="2664296" cy="11521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TextBox 15"/>
            <p:cNvSpPr txBox="1"/>
            <p:nvPr/>
          </p:nvSpPr>
          <p:spPr>
            <a:xfrm>
              <a:off x="5799866" y="2689756"/>
              <a:ext cx="1944216" cy="523220"/>
            </a:xfrm>
            <a:prstGeom prst="rect">
              <a:avLst/>
            </a:prstGeom>
            <a:solidFill>
              <a:schemeClr val="bg1"/>
            </a:solidFill>
          </p:spPr>
          <p:txBody>
            <a:bodyPr wrap="square" rtlCol="0">
              <a:spAutoFit/>
            </a:bodyPr>
            <a:lstStyle/>
            <a:p>
              <a:r>
                <a:rPr lang="en-US" altLang="zh-TW" sz="1400" dirty="0">
                  <a:solidFill>
                    <a:srgbClr val="FF0000"/>
                  </a:solidFill>
                </a:rPr>
                <a:t>Chosen Areas of study show up here</a:t>
              </a:r>
            </a:p>
          </p:txBody>
        </p:sp>
      </p:grpSp>
      <p:grpSp>
        <p:nvGrpSpPr>
          <p:cNvPr id="5" name="Group 17"/>
          <p:cNvGrpSpPr/>
          <p:nvPr/>
        </p:nvGrpSpPr>
        <p:grpSpPr>
          <a:xfrm>
            <a:off x="967245" y="4800798"/>
            <a:ext cx="2952328" cy="1008112"/>
            <a:chOff x="755576" y="3068960"/>
            <a:chExt cx="5523710" cy="756084"/>
          </a:xfrm>
        </p:grpSpPr>
        <p:sp>
          <p:nvSpPr>
            <p:cNvPr id="19" name="Rectangle 18"/>
            <p:cNvSpPr/>
            <p:nvPr/>
          </p:nvSpPr>
          <p:spPr>
            <a:xfrm>
              <a:off x="3563887" y="3068960"/>
              <a:ext cx="2715399" cy="75608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TextBox 20"/>
            <p:cNvSpPr txBox="1"/>
            <p:nvPr/>
          </p:nvSpPr>
          <p:spPr>
            <a:xfrm>
              <a:off x="755576" y="3068961"/>
              <a:ext cx="2425041" cy="715580"/>
            </a:xfrm>
            <a:prstGeom prst="rect">
              <a:avLst/>
            </a:prstGeom>
            <a:solidFill>
              <a:schemeClr val="bg1"/>
            </a:solidFill>
          </p:spPr>
          <p:txBody>
            <a:bodyPr wrap="square" rtlCol="0">
              <a:spAutoFit/>
            </a:bodyPr>
            <a:lstStyle/>
            <a:p>
              <a:r>
                <a:rPr lang="en-US" altLang="zh-TW" sz="1400" dirty="0">
                  <a:solidFill>
                    <a:srgbClr val="FF0000"/>
                  </a:solidFill>
                </a:rPr>
                <a:t>Enter subject code and number, click Add Course</a:t>
              </a:r>
            </a:p>
          </p:txBody>
        </p:sp>
      </p:grpSp>
      <p:grpSp>
        <p:nvGrpSpPr>
          <p:cNvPr id="6" name="Group 21"/>
          <p:cNvGrpSpPr/>
          <p:nvPr/>
        </p:nvGrpSpPr>
        <p:grpSpPr>
          <a:xfrm>
            <a:off x="5449329" y="4607338"/>
            <a:ext cx="2952329" cy="1080120"/>
            <a:chOff x="5627075" y="3356992"/>
            <a:chExt cx="1925432" cy="1080120"/>
          </a:xfrm>
        </p:grpSpPr>
        <p:sp>
          <p:nvSpPr>
            <p:cNvPr id="23" name="Rectangle 22"/>
            <p:cNvSpPr/>
            <p:nvPr/>
          </p:nvSpPr>
          <p:spPr>
            <a:xfrm>
              <a:off x="5627075" y="3356992"/>
              <a:ext cx="892273" cy="10801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TextBox 23"/>
            <p:cNvSpPr txBox="1"/>
            <p:nvPr/>
          </p:nvSpPr>
          <p:spPr>
            <a:xfrm>
              <a:off x="6566310" y="3429000"/>
              <a:ext cx="986197" cy="523220"/>
            </a:xfrm>
            <a:prstGeom prst="rect">
              <a:avLst/>
            </a:prstGeom>
            <a:solidFill>
              <a:schemeClr val="bg1"/>
            </a:solidFill>
          </p:spPr>
          <p:txBody>
            <a:bodyPr wrap="square" rtlCol="0">
              <a:spAutoFit/>
            </a:bodyPr>
            <a:lstStyle/>
            <a:p>
              <a:r>
                <a:rPr lang="en-US" altLang="zh-TW" sz="1400" dirty="0">
                  <a:solidFill>
                    <a:srgbClr val="FF0000"/>
                  </a:solidFill>
                </a:rPr>
                <a:t>Chosen Courses show up here</a:t>
              </a:r>
            </a:p>
          </p:txBody>
        </p:sp>
      </p:grpSp>
      <p:grpSp>
        <p:nvGrpSpPr>
          <p:cNvPr id="7" name="Group 26"/>
          <p:cNvGrpSpPr/>
          <p:nvPr/>
        </p:nvGrpSpPr>
        <p:grpSpPr>
          <a:xfrm>
            <a:off x="2807805" y="962218"/>
            <a:ext cx="2520277" cy="720080"/>
            <a:chOff x="4546955" y="2276872"/>
            <a:chExt cx="1643659" cy="720080"/>
          </a:xfrm>
        </p:grpSpPr>
        <p:sp>
          <p:nvSpPr>
            <p:cNvPr id="28" name="Rectangle 27"/>
            <p:cNvSpPr/>
            <p:nvPr/>
          </p:nvSpPr>
          <p:spPr>
            <a:xfrm>
              <a:off x="4546955" y="2636912"/>
              <a:ext cx="845311"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TextBox 28"/>
            <p:cNvSpPr txBox="1"/>
            <p:nvPr/>
          </p:nvSpPr>
          <p:spPr>
            <a:xfrm>
              <a:off x="4687839" y="2276872"/>
              <a:ext cx="1502775" cy="307777"/>
            </a:xfrm>
            <a:prstGeom prst="rect">
              <a:avLst/>
            </a:prstGeom>
            <a:solidFill>
              <a:schemeClr val="bg1"/>
            </a:solidFill>
          </p:spPr>
          <p:txBody>
            <a:bodyPr wrap="square" rtlCol="0">
              <a:spAutoFit/>
            </a:bodyPr>
            <a:lstStyle/>
            <a:p>
              <a:r>
                <a:rPr lang="en-US" altLang="zh-TW" sz="1400" dirty="0">
                  <a:solidFill>
                    <a:srgbClr val="FF0000"/>
                  </a:solidFill>
                </a:rPr>
                <a:t>Click Process What-If</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2656"/>
            <a:ext cx="7067128" cy="5386412"/>
          </a:xfrm>
        </p:spPr>
        <p:txBody>
          <a:bodyPr/>
          <a:lstStyle/>
          <a:p>
            <a:r>
              <a:rPr lang="en-US" altLang="zh-TW" sz="1800" dirty="0">
                <a:solidFill>
                  <a:prstClr val="black"/>
                </a:solidFill>
              </a:rPr>
              <a:t>The “What-if” audit shows students how progress towards degree completion changes if they add a Second Major / Minor or change majors.</a:t>
            </a:r>
            <a:endParaRPr lang="zh-TW" altLang="en-US" dirty="0"/>
          </a:p>
        </p:txBody>
      </p:sp>
      <p:pic>
        <p:nvPicPr>
          <p:cNvPr id="3" name="Picture 2">
            <a:extLst>
              <a:ext uri="{FF2B5EF4-FFF2-40B4-BE49-F238E27FC236}">
                <a16:creationId xmlns:a16="http://schemas.microsoft.com/office/drawing/2014/main" id="{5545B5A4-060E-42F4-B92C-A8C92389FB8C}"/>
              </a:ext>
            </a:extLst>
          </p:cNvPr>
          <p:cNvPicPr>
            <a:picLocks noChangeAspect="1"/>
          </p:cNvPicPr>
          <p:nvPr/>
        </p:nvPicPr>
        <p:blipFill>
          <a:blip r:embed="rId2"/>
          <a:stretch>
            <a:fillRect/>
          </a:stretch>
        </p:blipFill>
        <p:spPr>
          <a:xfrm>
            <a:off x="1073378" y="911013"/>
            <a:ext cx="6997243" cy="5946987"/>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0676B-AA46-407B-A922-9616A7A10C84}"/>
              </a:ext>
            </a:extLst>
          </p:cNvPr>
          <p:cNvPicPr>
            <a:picLocks noChangeAspect="1"/>
          </p:cNvPicPr>
          <p:nvPr/>
        </p:nvPicPr>
        <p:blipFill>
          <a:blip r:embed="rId2"/>
          <a:stretch>
            <a:fillRect/>
          </a:stretch>
        </p:blipFill>
        <p:spPr>
          <a:xfrm>
            <a:off x="543310" y="0"/>
            <a:ext cx="8057380" cy="6857999"/>
          </a:xfrm>
          <a:prstGeom prst="rect">
            <a:avLst/>
          </a:prstGeom>
        </p:spPr>
      </p:pic>
    </p:spTree>
    <p:extLst>
      <p:ext uri="{BB962C8B-B14F-4D97-AF65-F5344CB8AC3E}">
        <p14:creationId xmlns:p14="http://schemas.microsoft.com/office/powerpoint/2010/main" val="4168439026"/>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6E73B8-CFE7-439C-87BD-D7B8B967A35B}"/>
              </a:ext>
            </a:extLst>
          </p:cNvPr>
          <p:cNvSpPr>
            <a:spLocks noGrp="1"/>
          </p:cNvSpPr>
          <p:nvPr>
            <p:ph idx="1"/>
          </p:nvPr>
        </p:nvSpPr>
        <p:spPr>
          <a:xfrm>
            <a:off x="251520" y="260648"/>
            <a:ext cx="8065294" cy="3766185"/>
          </a:xfrm>
        </p:spPr>
        <p:txBody>
          <a:bodyPr/>
          <a:lstStyle/>
          <a:p>
            <a:r>
              <a:rPr lang="en-US" dirty="0"/>
              <a:t>Click </a:t>
            </a:r>
            <a:r>
              <a:rPr lang="en-US" b="1" dirty="0"/>
              <a:t>Save as PDF </a:t>
            </a:r>
            <a:r>
              <a:rPr lang="en-US" dirty="0"/>
              <a:t>button to save/print What-If Audit </a:t>
            </a:r>
          </a:p>
        </p:txBody>
      </p:sp>
      <p:sp>
        <p:nvSpPr>
          <p:cNvPr id="5" name="Content Placeholder 1">
            <a:extLst>
              <a:ext uri="{FF2B5EF4-FFF2-40B4-BE49-F238E27FC236}">
                <a16:creationId xmlns:a16="http://schemas.microsoft.com/office/drawing/2014/main" id="{A7ACF04B-B241-4FF4-97A3-33345C4DEB76}"/>
              </a:ext>
            </a:extLst>
          </p:cNvPr>
          <p:cNvSpPr txBox="1">
            <a:spLocks/>
          </p:cNvSpPr>
          <p:nvPr/>
        </p:nvSpPr>
        <p:spPr>
          <a:xfrm>
            <a:off x="457200" y="404664"/>
            <a:ext cx="8229600" cy="1872208"/>
          </a:xfrm>
          <a:prstGeom prst="rect">
            <a:avLst/>
          </a:prstGeom>
        </p:spPr>
        <p:txBody>
          <a:bodyPr vert="horz" lIns="91440" tIns="45720" rIns="91440" bIns="45720" rtlCol="0">
            <a:normAutofit fontScale="850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dirty="0"/>
          </a:p>
          <a:p>
            <a:r>
              <a:rPr lang="en-US" dirty="0"/>
              <a:t>What-If Audits are not stored in the database. After they are run, the results can be saved or printed using the Save as PDF button. Navigating away from What-If screen the audit cannot be accessed again. It is possible to run another What-If Audit with the same parameters. </a:t>
            </a:r>
          </a:p>
          <a:p>
            <a:r>
              <a:rPr lang="en-US" dirty="0"/>
              <a:t>	</a:t>
            </a:r>
          </a:p>
          <a:p>
            <a:pPr marL="717550">
              <a:defRPr/>
            </a:pPr>
            <a:endParaRPr lang="zh-TW" altLang="en-US" sz="3800" b="1" dirty="0">
              <a:solidFill>
                <a:schemeClr val="tx2"/>
              </a:solidFill>
              <a:latin typeface="+mj-lt"/>
              <a:ea typeface="+mj-ea"/>
              <a:cs typeface="+mj-cs"/>
            </a:endParaRPr>
          </a:p>
        </p:txBody>
      </p:sp>
      <p:pic>
        <p:nvPicPr>
          <p:cNvPr id="2" name="Picture 1">
            <a:extLst>
              <a:ext uri="{FF2B5EF4-FFF2-40B4-BE49-F238E27FC236}">
                <a16:creationId xmlns:a16="http://schemas.microsoft.com/office/drawing/2014/main" id="{C3A27677-7A4A-470B-AE34-2F320935FCB9}"/>
              </a:ext>
            </a:extLst>
          </p:cNvPr>
          <p:cNvPicPr>
            <a:picLocks noChangeAspect="1"/>
          </p:cNvPicPr>
          <p:nvPr/>
        </p:nvPicPr>
        <p:blipFill>
          <a:blip r:embed="rId2"/>
          <a:stretch>
            <a:fillRect/>
          </a:stretch>
        </p:blipFill>
        <p:spPr>
          <a:xfrm>
            <a:off x="0" y="1799697"/>
            <a:ext cx="9144000" cy="4742304"/>
          </a:xfrm>
          <a:prstGeom prst="rect">
            <a:avLst/>
          </a:prstGeom>
        </p:spPr>
      </p:pic>
      <p:sp>
        <p:nvSpPr>
          <p:cNvPr id="7" name="TextBox 6">
            <a:extLst>
              <a:ext uri="{FF2B5EF4-FFF2-40B4-BE49-F238E27FC236}">
                <a16:creationId xmlns:a16="http://schemas.microsoft.com/office/drawing/2014/main" id="{931EEBA5-9E09-4F69-B51A-2723333F234D}"/>
              </a:ext>
            </a:extLst>
          </p:cNvPr>
          <p:cNvSpPr txBox="1">
            <a:spLocks noChangeArrowheads="1"/>
          </p:cNvSpPr>
          <p:nvPr/>
        </p:nvSpPr>
        <p:spPr bwMode="auto">
          <a:xfrm>
            <a:off x="3719737" y="2184087"/>
            <a:ext cx="2557425"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“Save as PDF”</a:t>
            </a:r>
            <a:endParaRPr lang="zh-TW" altLang="en-US" sz="1600" dirty="0">
              <a:solidFill>
                <a:srgbClr val="FF0000"/>
              </a:solidFill>
            </a:endParaRPr>
          </a:p>
        </p:txBody>
      </p:sp>
      <p:sp>
        <p:nvSpPr>
          <p:cNvPr id="8" name="Rectangle 7">
            <a:extLst>
              <a:ext uri="{FF2B5EF4-FFF2-40B4-BE49-F238E27FC236}">
                <a16:creationId xmlns:a16="http://schemas.microsoft.com/office/drawing/2014/main" id="{5ECEA361-9E16-46F2-AD8F-B88847E44DE3}"/>
              </a:ext>
            </a:extLst>
          </p:cNvPr>
          <p:cNvSpPr/>
          <p:nvPr/>
        </p:nvSpPr>
        <p:spPr>
          <a:xfrm>
            <a:off x="1740657" y="2664318"/>
            <a:ext cx="861531"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Straight Arrow Connector 8">
            <a:extLst>
              <a:ext uri="{FF2B5EF4-FFF2-40B4-BE49-F238E27FC236}">
                <a16:creationId xmlns:a16="http://schemas.microsoft.com/office/drawing/2014/main" id="{93A94352-649F-4913-8A05-F05CAC3D9B6F}"/>
              </a:ext>
            </a:extLst>
          </p:cNvPr>
          <p:cNvCxnSpPr>
            <a:cxnSpLocks/>
          </p:cNvCxnSpPr>
          <p:nvPr/>
        </p:nvCxnSpPr>
        <p:spPr>
          <a:xfrm flipH="1">
            <a:off x="2604754" y="2406751"/>
            <a:ext cx="1112418" cy="30559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818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8D467C-0558-4A8E-BFA4-860063B0705A}"/>
              </a:ext>
            </a:extLst>
          </p:cNvPr>
          <p:cNvPicPr>
            <a:picLocks noChangeAspect="1"/>
          </p:cNvPicPr>
          <p:nvPr/>
        </p:nvPicPr>
        <p:blipFill>
          <a:blip r:embed="rId2"/>
          <a:stretch>
            <a:fillRect/>
          </a:stretch>
        </p:blipFill>
        <p:spPr>
          <a:xfrm>
            <a:off x="1085850" y="0"/>
            <a:ext cx="6972300" cy="6858000"/>
          </a:xfrm>
          <a:prstGeom prst="rect">
            <a:avLst/>
          </a:prstGeom>
        </p:spPr>
      </p:pic>
    </p:spTree>
    <p:extLst>
      <p:ext uri="{BB962C8B-B14F-4D97-AF65-F5344CB8AC3E}">
        <p14:creationId xmlns:p14="http://schemas.microsoft.com/office/powerpoint/2010/main" val="228421111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F0A323-3FA2-4D93-8715-788BD6C360DA}"/>
              </a:ext>
            </a:extLst>
          </p:cNvPr>
          <p:cNvPicPr>
            <a:picLocks noChangeAspect="1"/>
          </p:cNvPicPr>
          <p:nvPr/>
        </p:nvPicPr>
        <p:blipFill>
          <a:blip r:embed="rId2"/>
          <a:stretch>
            <a:fillRect/>
          </a:stretch>
        </p:blipFill>
        <p:spPr>
          <a:xfrm>
            <a:off x="6117" y="2636912"/>
            <a:ext cx="9144000" cy="4031038"/>
          </a:xfrm>
          <a:prstGeom prst="rect">
            <a:avLst/>
          </a:prstGeom>
        </p:spPr>
      </p:pic>
      <p:sp>
        <p:nvSpPr>
          <p:cNvPr id="3" name="Title 2"/>
          <p:cNvSpPr>
            <a:spLocks noGrp="1"/>
          </p:cNvSpPr>
          <p:nvPr>
            <p:ph type="title"/>
          </p:nvPr>
        </p:nvSpPr>
        <p:spPr>
          <a:xfrm>
            <a:off x="179511" y="132538"/>
            <a:ext cx="8079581" cy="1658198"/>
          </a:xfrm>
        </p:spPr>
        <p:txBody>
          <a:bodyPr>
            <a:normAutofit/>
          </a:bodyPr>
          <a:lstStyle/>
          <a:p>
            <a:r>
              <a:rPr lang="en-US" altLang="zh-TW" dirty="0"/>
              <a:t>Features of DegreeWorks – </a:t>
            </a:r>
            <a:br>
              <a:rPr lang="en-US" altLang="zh-TW" dirty="0"/>
            </a:br>
            <a:r>
              <a:rPr lang="en-US" altLang="zh-TW" dirty="0"/>
              <a:t>Look Ahead</a:t>
            </a:r>
            <a:endParaRPr lang="zh-TW" altLang="en-US" dirty="0"/>
          </a:p>
        </p:txBody>
      </p:sp>
      <p:grpSp>
        <p:nvGrpSpPr>
          <p:cNvPr id="4" name="Group 6"/>
          <p:cNvGrpSpPr/>
          <p:nvPr/>
        </p:nvGrpSpPr>
        <p:grpSpPr>
          <a:xfrm>
            <a:off x="91902" y="3933056"/>
            <a:ext cx="1275233" cy="1042540"/>
            <a:chOff x="1121619" y="3356992"/>
            <a:chExt cx="1082479" cy="1042540"/>
          </a:xfrm>
        </p:grpSpPr>
        <p:sp>
          <p:nvSpPr>
            <p:cNvPr id="8" name="Rectangle 7"/>
            <p:cNvSpPr/>
            <p:nvPr/>
          </p:nvSpPr>
          <p:spPr>
            <a:xfrm>
              <a:off x="1121619" y="3356992"/>
              <a:ext cx="720080" cy="2143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TextBox 9"/>
            <p:cNvSpPr txBox="1"/>
            <p:nvPr/>
          </p:nvSpPr>
          <p:spPr>
            <a:xfrm>
              <a:off x="1195986" y="3753201"/>
              <a:ext cx="1008112" cy="646331"/>
            </a:xfrm>
            <a:prstGeom prst="rect">
              <a:avLst/>
            </a:prstGeom>
            <a:solidFill>
              <a:schemeClr val="bg1"/>
            </a:solidFill>
          </p:spPr>
          <p:txBody>
            <a:bodyPr wrap="square" rtlCol="0">
              <a:spAutoFit/>
            </a:bodyPr>
            <a:lstStyle/>
            <a:p>
              <a:r>
                <a:rPr lang="en-US" altLang="zh-TW" dirty="0">
                  <a:solidFill>
                    <a:srgbClr val="FF0000"/>
                  </a:solidFill>
                </a:rPr>
                <a:t>Look Ahead</a:t>
              </a:r>
            </a:p>
          </p:txBody>
        </p:sp>
      </p:grpSp>
      <p:sp>
        <p:nvSpPr>
          <p:cNvPr id="11" name="Content Placeholder 1">
            <a:extLst>
              <a:ext uri="{FF2B5EF4-FFF2-40B4-BE49-F238E27FC236}">
                <a16:creationId xmlns:a16="http://schemas.microsoft.com/office/drawing/2014/main" id="{E919D7D5-1002-4C97-84E4-8D9146133667}"/>
              </a:ext>
            </a:extLst>
          </p:cNvPr>
          <p:cNvSpPr txBox="1">
            <a:spLocks/>
          </p:cNvSpPr>
          <p:nvPr/>
        </p:nvSpPr>
        <p:spPr>
          <a:xfrm>
            <a:off x="-108520" y="1628800"/>
            <a:ext cx="8229600" cy="400685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717550">
              <a:defRPr/>
            </a:pPr>
            <a:r>
              <a:rPr lang="en-US" dirty="0"/>
              <a:t>The Look Ahead allows the audit to include unregistered classes the student plans to take in the future.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485459-221F-458C-9177-8B8ECDBF0A58}"/>
              </a:ext>
            </a:extLst>
          </p:cNvPr>
          <p:cNvPicPr>
            <a:picLocks noChangeAspect="1"/>
          </p:cNvPicPr>
          <p:nvPr/>
        </p:nvPicPr>
        <p:blipFill>
          <a:blip r:embed="rId2"/>
          <a:stretch>
            <a:fillRect/>
          </a:stretch>
        </p:blipFill>
        <p:spPr>
          <a:xfrm>
            <a:off x="0" y="714975"/>
            <a:ext cx="9144000" cy="4244493"/>
          </a:xfrm>
          <a:prstGeom prst="rect">
            <a:avLst/>
          </a:prstGeom>
        </p:spPr>
      </p:pic>
      <p:sp>
        <p:nvSpPr>
          <p:cNvPr id="2" name="Content Placeholder 1"/>
          <p:cNvSpPr>
            <a:spLocks noGrp="1"/>
          </p:cNvSpPr>
          <p:nvPr>
            <p:ph idx="1"/>
          </p:nvPr>
        </p:nvSpPr>
        <p:spPr>
          <a:xfrm>
            <a:off x="467544" y="0"/>
            <a:ext cx="7067128" cy="5674444"/>
          </a:xfrm>
        </p:spPr>
        <p:txBody>
          <a:bodyPr/>
          <a:lstStyle/>
          <a:p>
            <a:endParaRPr lang="en-US" altLang="zh-TW" sz="1800" dirty="0"/>
          </a:p>
          <a:p>
            <a:r>
              <a:rPr lang="en-US" altLang="zh-TW" sz="1800" dirty="0"/>
              <a:t>Repeat entering subject(s) and number(s), if needed.</a:t>
            </a:r>
            <a:endParaRPr lang="zh-TW" altLang="en-US" dirty="0"/>
          </a:p>
        </p:txBody>
      </p:sp>
      <p:grpSp>
        <p:nvGrpSpPr>
          <p:cNvPr id="3" name="Group 8"/>
          <p:cNvGrpSpPr/>
          <p:nvPr/>
        </p:nvGrpSpPr>
        <p:grpSpPr>
          <a:xfrm>
            <a:off x="1403648" y="2636884"/>
            <a:ext cx="1944216" cy="1818784"/>
            <a:chOff x="755576" y="1124744"/>
            <a:chExt cx="1944216" cy="1818784"/>
          </a:xfrm>
        </p:grpSpPr>
        <p:sp>
          <p:nvSpPr>
            <p:cNvPr id="11" name="Rectangle 10"/>
            <p:cNvSpPr/>
            <p:nvPr/>
          </p:nvSpPr>
          <p:spPr>
            <a:xfrm>
              <a:off x="755576" y="1124744"/>
              <a:ext cx="1944216" cy="10081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TextBox 11"/>
            <p:cNvSpPr txBox="1"/>
            <p:nvPr/>
          </p:nvSpPr>
          <p:spPr>
            <a:xfrm>
              <a:off x="827584" y="2204864"/>
              <a:ext cx="1728192" cy="738664"/>
            </a:xfrm>
            <a:prstGeom prst="rect">
              <a:avLst/>
            </a:prstGeom>
            <a:solidFill>
              <a:schemeClr val="bg1"/>
            </a:solidFill>
          </p:spPr>
          <p:txBody>
            <a:bodyPr wrap="square" rtlCol="0">
              <a:spAutoFit/>
            </a:bodyPr>
            <a:lstStyle/>
            <a:p>
              <a:r>
                <a:rPr lang="en-US" altLang="zh-TW" sz="1400" dirty="0">
                  <a:solidFill>
                    <a:srgbClr val="FF0000"/>
                  </a:solidFill>
                </a:rPr>
                <a:t>Enter subject code and number, click Add Course</a:t>
              </a:r>
            </a:p>
          </p:txBody>
        </p:sp>
      </p:grpSp>
      <p:grpSp>
        <p:nvGrpSpPr>
          <p:cNvPr id="4" name="Group 12"/>
          <p:cNvGrpSpPr/>
          <p:nvPr/>
        </p:nvGrpSpPr>
        <p:grpSpPr>
          <a:xfrm>
            <a:off x="3419872" y="2795367"/>
            <a:ext cx="3096344" cy="1584176"/>
            <a:chOff x="5251381" y="3000068"/>
            <a:chExt cx="2019355" cy="872480"/>
          </a:xfrm>
        </p:grpSpPr>
        <p:sp>
          <p:nvSpPr>
            <p:cNvPr id="14" name="Rectangle 13"/>
            <p:cNvSpPr/>
            <p:nvPr/>
          </p:nvSpPr>
          <p:spPr>
            <a:xfrm>
              <a:off x="5251381" y="3000068"/>
              <a:ext cx="939235" cy="8724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TextBox 14"/>
            <p:cNvSpPr txBox="1"/>
            <p:nvPr/>
          </p:nvSpPr>
          <p:spPr>
            <a:xfrm>
              <a:off x="6284539" y="3198359"/>
              <a:ext cx="986197" cy="523220"/>
            </a:xfrm>
            <a:prstGeom prst="rect">
              <a:avLst/>
            </a:prstGeom>
            <a:solidFill>
              <a:schemeClr val="bg1"/>
            </a:solidFill>
          </p:spPr>
          <p:txBody>
            <a:bodyPr wrap="square" rtlCol="0">
              <a:spAutoFit/>
            </a:bodyPr>
            <a:lstStyle/>
            <a:p>
              <a:r>
                <a:rPr lang="en-US" altLang="zh-TW" sz="1400" dirty="0">
                  <a:solidFill>
                    <a:srgbClr val="FF0000"/>
                  </a:solidFill>
                </a:rPr>
                <a:t>Chosen Courses show up here</a:t>
              </a:r>
            </a:p>
          </p:txBody>
        </p:sp>
      </p:grpSp>
      <p:grpSp>
        <p:nvGrpSpPr>
          <p:cNvPr id="5" name="Group 16"/>
          <p:cNvGrpSpPr/>
          <p:nvPr/>
        </p:nvGrpSpPr>
        <p:grpSpPr>
          <a:xfrm>
            <a:off x="2524945" y="1067872"/>
            <a:ext cx="2952326" cy="792088"/>
            <a:chOff x="5392267" y="2780929"/>
            <a:chExt cx="1925430" cy="792088"/>
          </a:xfrm>
        </p:grpSpPr>
        <p:sp>
          <p:nvSpPr>
            <p:cNvPr id="18" name="Rectangle 17"/>
            <p:cNvSpPr/>
            <p:nvPr/>
          </p:nvSpPr>
          <p:spPr>
            <a:xfrm>
              <a:off x="5392267" y="3284985"/>
              <a:ext cx="704426"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TextBox 18"/>
            <p:cNvSpPr txBox="1"/>
            <p:nvPr/>
          </p:nvSpPr>
          <p:spPr>
            <a:xfrm>
              <a:off x="5814922" y="2780929"/>
              <a:ext cx="1502775" cy="307777"/>
            </a:xfrm>
            <a:prstGeom prst="rect">
              <a:avLst/>
            </a:prstGeom>
            <a:solidFill>
              <a:schemeClr val="bg1"/>
            </a:solidFill>
          </p:spPr>
          <p:txBody>
            <a:bodyPr wrap="square" rtlCol="0">
              <a:spAutoFit/>
            </a:bodyPr>
            <a:lstStyle/>
            <a:p>
              <a:r>
                <a:rPr lang="en-US" altLang="zh-TW" sz="1400" dirty="0">
                  <a:solidFill>
                    <a:srgbClr val="FF0000"/>
                  </a:solidFill>
                </a:rPr>
                <a:t>Click Process New</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58C4E-A0AB-4D33-8C39-C2FB815BC4B3}"/>
              </a:ext>
            </a:extLst>
          </p:cNvPr>
          <p:cNvPicPr>
            <a:picLocks noChangeAspect="1"/>
          </p:cNvPicPr>
          <p:nvPr/>
        </p:nvPicPr>
        <p:blipFill>
          <a:blip r:embed="rId2"/>
          <a:stretch>
            <a:fillRect/>
          </a:stretch>
        </p:blipFill>
        <p:spPr>
          <a:xfrm>
            <a:off x="683568" y="651871"/>
            <a:ext cx="7272808" cy="6206129"/>
          </a:xfrm>
          <a:prstGeom prst="rect">
            <a:avLst/>
          </a:prstGeom>
        </p:spPr>
      </p:pic>
      <p:sp>
        <p:nvSpPr>
          <p:cNvPr id="2" name="Content Placeholder 1"/>
          <p:cNvSpPr>
            <a:spLocks noGrp="1"/>
          </p:cNvSpPr>
          <p:nvPr>
            <p:ph idx="1"/>
          </p:nvPr>
        </p:nvSpPr>
        <p:spPr>
          <a:xfrm>
            <a:off x="467544" y="188640"/>
            <a:ext cx="7067128" cy="5602436"/>
          </a:xfrm>
        </p:spPr>
        <p:txBody>
          <a:bodyPr/>
          <a:lstStyle/>
          <a:p>
            <a:r>
              <a:rPr lang="en-US" altLang="zh-TW" sz="1800" dirty="0">
                <a:solidFill>
                  <a:prstClr val="black"/>
                </a:solidFill>
              </a:rPr>
              <a:t>Courses will be marked with “Planned </a:t>
            </a:r>
            <a:r>
              <a:rPr lang="en-US" altLang="zh-TW" sz="1800" dirty="0" err="1">
                <a:solidFill>
                  <a:prstClr val="black"/>
                </a:solidFill>
              </a:rPr>
              <a:t>Sem</a:t>
            </a:r>
            <a:r>
              <a:rPr lang="en-US" altLang="zh-TW" sz="1800" dirty="0">
                <a:solidFill>
                  <a:prstClr val="black"/>
                </a:solidFill>
              </a:rPr>
              <a:t>” in the Look Ahead Audit report.</a:t>
            </a:r>
            <a:endParaRPr lang="zh-TW" altLang="en-US" dirty="0"/>
          </a:p>
        </p:txBody>
      </p:sp>
      <p:sp>
        <p:nvSpPr>
          <p:cNvPr id="6" name="Rectangle 5"/>
          <p:cNvSpPr/>
          <p:nvPr/>
        </p:nvSpPr>
        <p:spPr>
          <a:xfrm>
            <a:off x="1043608" y="5229200"/>
            <a:ext cx="7272808"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873AA6-3135-41DC-A5A4-12763814FDC4}"/>
              </a:ext>
            </a:extLst>
          </p:cNvPr>
          <p:cNvPicPr>
            <a:picLocks noChangeAspect="1"/>
          </p:cNvPicPr>
          <p:nvPr/>
        </p:nvPicPr>
        <p:blipFill>
          <a:blip r:embed="rId2"/>
          <a:stretch>
            <a:fillRect/>
          </a:stretch>
        </p:blipFill>
        <p:spPr>
          <a:xfrm>
            <a:off x="1547664" y="947398"/>
            <a:ext cx="6941982" cy="5910601"/>
          </a:xfrm>
          <a:prstGeom prst="rect">
            <a:avLst/>
          </a:prstGeom>
        </p:spPr>
      </p:pic>
      <p:sp>
        <p:nvSpPr>
          <p:cNvPr id="2" name="Content Placeholder 1"/>
          <p:cNvSpPr>
            <a:spLocks noGrp="1"/>
          </p:cNvSpPr>
          <p:nvPr>
            <p:ph idx="1"/>
          </p:nvPr>
        </p:nvSpPr>
        <p:spPr>
          <a:xfrm>
            <a:off x="467544" y="188640"/>
            <a:ext cx="8022102" cy="5602436"/>
          </a:xfrm>
        </p:spPr>
        <p:txBody>
          <a:bodyPr/>
          <a:lstStyle/>
          <a:p>
            <a:r>
              <a:rPr lang="en-US" dirty="0"/>
              <a:t>It is important to remember that these Look Ahead audits are not saved, but can be printed and run again. </a:t>
            </a:r>
            <a:endParaRPr lang="zh-TW" altLang="en-US" dirty="0"/>
          </a:p>
        </p:txBody>
      </p:sp>
      <p:sp>
        <p:nvSpPr>
          <p:cNvPr id="6" name="Rectangle 5"/>
          <p:cNvSpPr/>
          <p:nvPr/>
        </p:nvSpPr>
        <p:spPr>
          <a:xfrm>
            <a:off x="6444208" y="947398"/>
            <a:ext cx="1053551" cy="1936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a:extLst>
              <a:ext uri="{FF2B5EF4-FFF2-40B4-BE49-F238E27FC236}">
                <a16:creationId xmlns:a16="http://schemas.microsoft.com/office/drawing/2014/main" id="{98B4A0C1-F4A5-4B22-9FBF-4E68AF0495A3}"/>
              </a:ext>
            </a:extLst>
          </p:cNvPr>
          <p:cNvCxnSpPr>
            <a:cxnSpLocks/>
            <a:endCxn id="6" idx="2"/>
          </p:cNvCxnSpPr>
          <p:nvPr/>
        </p:nvCxnSpPr>
        <p:spPr>
          <a:xfrm flipV="1">
            <a:off x="6444208" y="1141048"/>
            <a:ext cx="526776" cy="4115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88628A-A020-4904-8227-53DF94EA0C24}"/>
              </a:ext>
            </a:extLst>
          </p:cNvPr>
          <p:cNvSpPr txBox="1">
            <a:spLocks noChangeArrowheads="1"/>
          </p:cNvSpPr>
          <p:nvPr/>
        </p:nvSpPr>
        <p:spPr bwMode="auto">
          <a:xfrm>
            <a:off x="5940152" y="1552571"/>
            <a:ext cx="642499"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Print</a:t>
            </a:r>
            <a:endParaRPr lang="zh-TW" altLang="en-US" sz="1600" dirty="0">
              <a:solidFill>
                <a:srgbClr val="FF0000"/>
              </a:solidFill>
            </a:endParaRPr>
          </a:p>
        </p:txBody>
      </p:sp>
    </p:spTree>
    <p:extLst>
      <p:ext uri="{BB962C8B-B14F-4D97-AF65-F5344CB8AC3E}">
        <p14:creationId xmlns:p14="http://schemas.microsoft.com/office/powerpoint/2010/main" val="2073931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507206" y="1772816"/>
            <a:ext cx="8457282" cy="4320480"/>
          </a:xfrm>
        </p:spPr>
        <p:txBody>
          <a:bodyPr>
            <a:normAutofit fontScale="85000" lnSpcReduction="20000"/>
          </a:bodyPr>
          <a:lstStyle/>
          <a:p>
            <a:endParaRPr lang="en-US" sz="1600" dirty="0"/>
          </a:p>
          <a:p>
            <a:r>
              <a:rPr lang="en-US" sz="3300" b="1" i="1" dirty="0"/>
              <a:t>Why is having a study plan important?</a:t>
            </a:r>
          </a:p>
          <a:p>
            <a:pPr>
              <a:buFont typeface="Arial" panose="020B0604020202020204" pitchFamily="34" charset="0"/>
              <a:buChar char="•"/>
            </a:pPr>
            <a:r>
              <a:rPr lang="en-US" dirty="0"/>
              <a:t>A learning tool: Through working on their study plan, students can understand the overall requirements of the programs and how to meet the graduation requirements.</a:t>
            </a:r>
          </a:p>
          <a:p>
            <a:pPr>
              <a:buFont typeface="Arial" panose="020B0604020202020204" pitchFamily="34" charset="0"/>
              <a:buChar char="•"/>
            </a:pPr>
            <a:r>
              <a:rPr lang="en-US" dirty="0"/>
              <a:t>A self-evaluation tool: In the process of creating a plan, students can estimate how many courses they want to take in each semester and judge whether they are able to balance the class load with other obligations in their study.</a:t>
            </a:r>
          </a:p>
          <a:p>
            <a:pPr>
              <a:buFont typeface="Arial" panose="020B0604020202020204" pitchFamily="34" charset="0"/>
              <a:buChar char="•"/>
            </a:pPr>
            <a:r>
              <a:rPr lang="en-US" dirty="0"/>
              <a:t>A road map to academic success: Students with an academic plan have a clear direction and understanding of how to complete their programs.</a:t>
            </a:r>
          </a:p>
          <a:p>
            <a:r>
              <a:rPr lang="en-US" dirty="0"/>
              <a:t>For details, please visit </a:t>
            </a:r>
            <a:r>
              <a:rPr lang="en-US" dirty="0">
                <a:hlinkClick r:id="rId3"/>
              </a:rPr>
              <a:t>https://www.eduhk.hk/advising</a:t>
            </a:r>
            <a:r>
              <a:rPr lang="en-US" dirty="0"/>
              <a:t>.</a:t>
            </a:r>
          </a:p>
          <a:p>
            <a:endParaRPr lang="en-US" dirty="0"/>
          </a:p>
          <a:p>
            <a:r>
              <a:rPr lang="en-US" sz="1500" dirty="0"/>
              <a:t>Important Note: The old DegreeWorks 4 supported a total of 50 lines of Notes per plan, each line with a maximum of 72 bytes, including spaces at the end of lines. That’s a total of 3600 bytes. And the all-over max size of the plan, including all course information and notes, is 10K. </a:t>
            </a:r>
            <a:r>
              <a:rPr lang="en-US" sz="1500" b="1" dirty="0"/>
              <a:t>The new </a:t>
            </a:r>
            <a:r>
              <a:rPr lang="en-US" altLang="zh-TW" sz="1500" b="1" dirty="0"/>
              <a:t>Student Educational Planner (SEP) in DegreeWorks 5</a:t>
            </a:r>
            <a:r>
              <a:rPr lang="en-US" sz="1500" b="1" dirty="0"/>
              <a:t> does not have these limitations.</a:t>
            </a:r>
          </a:p>
        </p:txBody>
      </p:sp>
    </p:spTree>
    <p:extLst>
      <p:ext uri="{BB962C8B-B14F-4D97-AF65-F5344CB8AC3E}">
        <p14:creationId xmlns:p14="http://schemas.microsoft.com/office/powerpoint/2010/main" val="336279753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789D85-B892-480F-A3BA-A33C4B5A6BFC}"/>
              </a:ext>
            </a:extLst>
          </p:cNvPr>
          <p:cNvPicPr>
            <a:picLocks noChangeAspect="1"/>
          </p:cNvPicPr>
          <p:nvPr/>
        </p:nvPicPr>
        <p:blipFill>
          <a:blip r:embed="rId2"/>
          <a:stretch>
            <a:fillRect/>
          </a:stretch>
        </p:blipFill>
        <p:spPr>
          <a:xfrm>
            <a:off x="1191047" y="2586143"/>
            <a:ext cx="6761905" cy="1685714"/>
          </a:xfrm>
          <a:prstGeom prst="rect">
            <a:avLst/>
          </a:prstGeom>
        </p:spPr>
      </p:pic>
      <p:sp>
        <p:nvSpPr>
          <p:cNvPr id="6" name="Rectangle 5">
            <a:extLst>
              <a:ext uri="{FF2B5EF4-FFF2-40B4-BE49-F238E27FC236}">
                <a16:creationId xmlns:a16="http://schemas.microsoft.com/office/drawing/2014/main" id="{30269772-3342-4926-8C72-C65D53FD0C25}"/>
              </a:ext>
            </a:extLst>
          </p:cNvPr>
          <p:cNvSpPr/>
          <p:nvPr/>
        </p:nvSpPr>
        <p:spPr>
          <a:xfrm>
            <a:off x="6656808" y="3356992"/>
            <a:ext cx="1296144"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itle 2">
            <a:extLst>
              <a:ext uri="{FF2B5EF4-FFF2-40B4-BE49-F238E27FC236}">
                <a16:creationId xmlns:a16="http://schemas.microsoft.com/office/drawing/2014/main" id="{E7BCFD32-689E-46D3-9683-D38C82FB94FE}"/>
              </a:ext>
            </a:extLst>
          </p:cNvPr>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Login and Access DegreeWorks</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5452303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Edit View</a:t>
            </a:r>
          </a:p>
        </p:txBody>
      </p:sp>
    </p:spTree>
    <p:extLst>
      <p:ext uri="{BB962C8B-B14F-4D97-AF65-F5344CB8AC3E}">
        <p14:creationId xmlns:p14="http://schemas.microsoft.com/office/powerpoint/2010/main" val="71894435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4E7E7-C034-4714-B54A-449902C8E79F}"/>
              </a:ext>
            </a:extLst>
          </p:cNvPr>
          <p:cNvPicPr>
            <a:picLocks noChangeAspect="1"/>
          </p:cNvPicPr>
          <p:nvPr/>
        </p:nvPicPr>
        <p:blipFill>
          <a:blip r:embed="rId2"/>
          <a:stretch>
            <a:fillRect/>
          </a:stretch>
        </p:blipFill>
        <p:spPr>
          <a:xfrm>
            <a:off x="0" y="260648"/>
            <a:ext cx="9144000" cy="6496676"/>
          </a:xfrm>
          <a:prstGeom prst="rect">
            <a:avLst/>
          </a:prstGeom>
        </p:spPr>
      </p:pic>
      <p:sp>
        <p:nvSpPr>
          <p:cNvPr id="7" name="Rectangle 6">
            <a:extLst>
              <a:ext uri="{FF2B5EF4-FFF2-40B4-BE49-F238E27FC236}">
                <a16:creationId xmlns:a16="http://schemas.microsoft.com/office/drawing/2014/main" id="{90A1980C-73AE-4A9C-B1AF-3A60C3819319}"/>
              </a:ext>
            </a:extLst>
          </p:cNvPr>
          <p:cNvSpPr/>
          <p:nvPr/>
        </p:nvSpPr>
        <p:spPr>
          <a:xfrm>
            <a:off x="683568" y="704560"/>
            <a:ext cx="914400" cy="34817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C29F159-2E44-45FC-AC96-907CF69C3341}"/>
              </a:ext>
            </a:extLst>
          </p:cNvPr>
          <p:cNvSpPr txBox="1"/>
          <p:nvPr/>
        </p:nvSpPr>
        <p:spPr>
          <a:xfrm>
            <a:off x="683568" y="1340768"/>
            <a:ext cx="3312368" cy="646331"/>
          </a:xfrm>
          <a:prstGeom prst="rect">
            <a:avLst/>
          </a:prstGeom>
          <a:solidFill>
            <a:schemeClr val="bg1"/>
          </a:solidFill>
        </p:spPr>
        <p:txBody>
          <a:bodyPr wrap="square" rtlCol="0">
            <a:spAutoFit/>
          </a:bodyPr>
          <a:lstStyle/>
          <a:p>
            <a:r>
              <a:rPr lang="en-US" dirty="0">
                <a:solidFill>
                  <a:srgbClr val="FF0000"/>
                </a:solidFill>
              </a:rPr>
              <a:t>Click “Plans” tab to access the Student Educational Planner (SEP)</a:t>
            </a:r>
          </a:p>
        </p:txBody>
      </p:sp>
      <p:sp>
        <p:nvSpPr>
          <p:cNvPr id="9" name="Rectangle 8">
            <a:extLst>
              <a:ext uri="{FF2B5EF4-FFF2-40B4-BE49-F238E27FC236}">
                <a16:creationId xmlns:a16="http://schemas.microsoft.com/office/drawing/2014/main" id="{FF35383F-5268-466E-9DCD-BABC3500088C}"/>
              </a:ext>
            </a:extLst>
          </p:cNvPr>
          <p:cNvSpPr/>
          <p:nvPr/>
        </p:nvSpPr>
        <p:spPr>
          <a:xfrm>
            <a:off x="7164288" y="1098422"/>
            <a:ext cx="1915418" cy="49948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699890-1772-4260-96AC-F38D3AC25BD6}"/>
              </a:ext>
            </a:extLst>
          </p:cNvPr>
          <p:cNvSpPr/>
          <p:nvPr/>
        </p:nvSpPr>
        <p:spPr>
          <a:xfrm>
            <a:off x="240658" y="2368572"/>
            <a:ext cx="4572000" cy="1477328"/>
          </a:xfrm>
          <a:prstGeom prst="rect">
            <a:avLst/>
          </a:prstGeom>
        </p:spPr>
        <p:txBody>
          <a:bodyPr>
            <a:spAutoFit/>
          </a:bodyPr>
          <a:lstStyle/>
          <a:p>
            <a:pPr>
              <a:spcAft>
                <a:spcPts val="0"/>
              </a:spcAft>
            </a:pPr>
            <a:r>
              <a:rPr lang="en-GB" dirty="0">
                <a:solidFill>
                  <a:srgbClr val="FF0000"/>
                </a:solidFill>
                <a:ea typeface="新細明體" panose="02020500000000000000" pitchFamily="18" charset="-120"/>
              </a:rPr>
              <a:t>With Edit View as the default view, student records with no plan in place, as well as student records with one or more plans in place, will see their plan or plans in Edit View.  The student cannot have more than 1 active plan.</a:t>
            </a:r>
            <a:endParaRPr lang="en-US" dirty="0">
              <a:solidFill>
                <a:srgbClr val="FF0000"/>
              </a:solidFill>
              <a:ea typeface="新細明體" panose="02020500000000000000" pitchFamily="18" charset="-120"/>
            </a:endParaRPr>
          </a:p>
        </p:txBody>
      </p:sp>
      <p:sp>
        <p:nvSpPr>
          <p:cNvPr id="6" name="TextBox 5">
            <a:extLst>
              <a:ext uri="{FF2B5EF4-FFF2-40B4-BE49-F238E27FC236}">
                <a16:creationId xmlns:a16="http://schemas.microsoft.com/office/drawing/2014/main" id="{A4180E3C-07C9-450C-92A3-4C0E79F2D228}"/>
              </a:ext>
            </a:extLst>
          </p:cNvPr>
          <p:cNvSpPr txBox="1"/>
          <p:nvPr/>
        </p:nvSpPr>
        <p:spPr>
          <a:xfrm>
            <a:off x="3203848" y="4509120"/>
            <a:ext cx="184731" cy="369332"/>
          </a:xfrm>
          <a:prstGeom prst="rect">
            <a:avLst/>
          </a:prstGeom>
          <a:noFill/>
        </p:spPr>
        <p:txBody>
          <a:bodyPr wrap="none" rtlCol="0">
            <a:spAutoFit/>
          </a:bodyPr>
          <a:lstStyle/>
          <a:p>
            <a:endParaRPr lang="en-US" dirty="0"/>
          </a:p>
        </p:txBody>
      </p:sp>
      <p:cxnSp>
        <p:nvCxnSpPr>
          <p:cNvPr id="11" name="Straight Arrow Connector 10">
            <a:extLst>
              <a:ext uri="{FF2B5EF4-FFF2-40B4-BE49-F238E27FC236}">
                <a16:creationId xmlns:a16="http://schemas.microsoft.com/office/drawing/2014/main" id="{D7D5BC28-719E-4884-86D7-BAED8B638A56}"/>
              </a:ext>
            </a:extLst>
          </p:cNvPr>
          <p:cNvCxnSpPr/>
          <p:nvPr/>
        </p:nvCxnSpPr>
        <p:spPr>
          <a:xfrm flipH="1" flipV="1">
            <a:off x="1597968" y="878648"/>
            <a:ext cx="525760" cy="372934"/>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2" name="Rectangle 11">
            <a:extLst>
              <a:ext uri="{FF2B5EF4-FFF2-40B4-BE49-F238E27FC236}">
                <a16:creationId xmlns:a16="http://schemas.microsoft.com/office/drawing/2014/main" id="{502381F7-B963-44DD-B328-3DDC6616EA15}"/>
              </a:ext>
            </a:extLst>
          </p:cNvPr>
          <p:cNvSpPr/>
          <p:nvPr/>
        </p:nvSpPr>
        <p:spPr>
          <a:xfrm>
            <a:off x="6012160" y="878648"/>
            <a:ext cx="1800200" cy="37293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14" name="Straight Arrow Connector 13">
            <a:extLst>
              <a:ext uri="{FF2B5EF4-FFF2-40B4-BE49-F238E27FC236}">
                <a16:creationId xmlns:a16="http://schemas.microsoft.com/office/drawing/2014/main" id="{E205E678-BD43-4D8B-9DCC-D27D2ACC1117}"/>
              </a:ext>
            </a:extLst>
          </p:cNvPr>
          <p:cNvCxnSpPr/>
          <p:nvPr/>
        </p:nvCxnSpPr>
        <p:spPr>
          <a:xfrm flipV="1">
            <a:off x="4766320" y="1251582"/>
            <a:ext cx="1243678" cy="138533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B596F6F9-9918-49B6-8110-B79252356F77}"/>
              </a:ext>
            </a:extLst>
          </p:cNvPr>
          <p:cNvSpPr/>
          <p:nvPr/>
        </p:nvSpPr>
        <p:spPr>
          <a:xfrm>
            <a:off x="3779912" y="1196752"/>
            <a:ext cx="525760" cy="26403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57043A7-A238-4DAF-824B-ADFC8143495D}"/>
              </a:ext>
            </a:extLst>
          </p:cNvPr>
          <p:cNvCxnSpPr/>
          <p:nvPr/>
        </p:nvCxnSpPr>
        <p:spPr>
          <a:xfrm flipH="1" flipV="1">
            <a:off x="4211960" y="1460788"/>
            <a:ext cx="554360" cy="117612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8" name="Rectangle 17">
            <a:extLst>
              <a:ext uri="{FF2B5EF4-FFF2-40B4-BE49-F238E27FC236}">
                <a16:creationId xmlns:a16="http://schemas.microsoft.com/office/drawing/2014/main" id="{F0340A88-3A71-41D7-A4AC-82A210526F12}"/>
              </a:ext>
            </a:extLst>
          </p:cNvPr>
          <p:cNvSpPr/>
          <p:nvPr/>
        </p:nvSpPr>
        <p:spPr>
          <a:xfrm>
            <a:off x="1493912" y="3786775"/>
            <a:ext cx="4572000" cy="2862322"/>
          </a:xfrm>
          <a:prstGeom prst="rect">
            <a:avLst/>
          </a:prstGeom>
        </p:spPr>
        <p:txBody>
          <a:bodyPr>
            <a:spAutoFit/>
          </a:bodyPr>
          <a:lstStyle/>
          <a:p>
            <a:pPr>
              <a:spcAft>
                <a:spcPts val="0"/>
              </a:spcAft>
            </a:pPr>
            <a:r>
              <a:rPr lang="en-US" dirty="0">
                <a:solidFill>
                  <a:srgbClr val="FF0000"/>
                </a:solidFill>
                <a:ea typeface="新細明體" panose="02020500000000000000" pitchFamily="18" charset="-120"/>
              </a:rPr>
              <a:t>The right-hand panel of the Edit view provides options for “dragging and dropping” coursework to the plan. The “Still Needed” view provides course information from the student audit, whereas the “Courses” view provides a Catalog inventory listing.  These can be especially helpful when starting from a blank plan.</a:t>
            </a:r>
          </a:p>
          <a:p>
            <a:pPr>
              <a:spcAft>
                <a:spcPts val="0"/>
              </a:spcAft>
            </a:pPr>
            <a:r>
              <a:rPr lang="en-GB" dirty="0">
                <a:solidFill>
                  <a:srgbClr val="FF0000"/>
                </a:solidFill>
                <a:ea typeface="新細明體" panose="02020500000000000000" pitchFamily="18" charset="-120"/>
              </a:rPr>
              <a:t>An unlimited number of notes can be added to requirements, terms or to the overall plan.</a:t>
            </a:r>
            <a:endParaRPr lang="en-US" dirty="0">
              <a:solidFill>
                <a:srgbClr val="FF0000"/>
              </a:solidFill>
              <a:ea typeface="新細明體" panose="02020500000000000000" pitchFamily="18" charset="-120"/>
            </a:endParaRPr>
          </a:p>
        </p:txBody>
      </p:sp>
      <p:cxnSp>
        <p:nvCxnSpPr>
          <p:cNvPr id="20" name="Straight Arrow Connector 19">
            <a:extLst>
              <a:ext uri="{FF2B5EF4-FFF2-40B4-BE49-F238E27FC236}">
                <a16:creationId xmlns:a16="http://schemas.microsoft.com/office/drawing/2014/main" id="{59B13E6A-01A7-481A-9D67-A71926D984DF}"/>
              </a:ext>
            </a:extLst>
          </p:cNvPr>
          <p:cNvCxnSpPr/>
          <p:nvPr/>
        </p:nvCxnSpPr>
        <p:spPr>
          <a:xfrm flipV="1">
            <a:off x="5867063" y="2401445"/>
            <a:ext cx="1276687" cy="153161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232421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5"/>
                                        </p:tgtEl>
                                        <p:attrNameLst>
                                          <p:attrName>ppt_x</p:attrName>
                                        </p:attrNameLst>
                                      </p:cBhvr>
                                      <p:tavLst>
                                        <p:tav tm="0">
                                          <p:val>
                                            <p:strVal val="ppt_x"/>
                                          </p:val>
                                        </p:tav>
                                        <p:tav tm="100000">
                                          <p:val>
                                            <p:strVal val="ppt_x"/>
                                          </p:val>
                                        </p:tav>
                                      </p:tavLst>
                                    </p:anim>
                                    <p:anim calcmode="lin" valueType="num">
                                      <p:cBhvr additive="base">
                                        <p:cTn id="42" dur="500"/>
                                        <p:tgtEl>
                                          <p:spTgt spid="5"/>
                                        </p:tgtEl>
                                        <p:attrNameLst>
                                          <p:attrName>ppt_y</p:attrName>
                                        </p:attrNameLst>
                                      </p:cBhvr>
                                      <p:tavLst>
                                        <p:tav tm="0">
                                          <p:val>
                                            <p:strVal val="ppt_y"/>
                                          </p:val>
                                        </p:tav>
                                        <p:tav tm="100000">
                                          <p:val>
                                            <p:strVal val="1+ppt_h/2"/>
                                          </p:val>
                                        </p:tav>
                                      </p:tavLst>
                                    </p:anim>
                                    <p:set>
                                      <p:cBhvr>
                                        <p:cTn id="43" dur="1" fill="hold">
                                          <p:stCondLst>
                                            <p:cond delay="499"/>
                                          </p:stCondLst>
                                        </p:cTn>
                                        <p:tgtEl>
                                          <p:spTgt spid="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1" animBg="1"/>
      <p:bldP spid="9" grpId="2" animBg="1"/>
      <p:bldP spid="5" grpId="0"/>
      <p:bldP spid="5" grpId="1"/>
      <p:bldP spid="12" grpId="0" animBg="1"/>
      <p:bldP spid="12" grpId="1" animBg="1"/>
      <p:bldP spid="15" grpId="0" animBg="1"/>
      <p:bldP spid="15" grpId="1" animBg="1"/>
      <p:bldP spid="18" grpId="0"/>
      <p:bldP spid="1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F4B3B-FDAE-4D6B-92EE-1B617E5CB3B2}"/>
              </a:ext>
            </a:extLst>
          </p:cNvPr>
          <p:cNvPicPr>
            <a:picLocks noChangeAspect="1"/>
          </p:cNvPicPr>
          <p:nvPr/>
        </p:nvPicPr>
        <p:blipFill>
          <a:blip r:embed="rId2"/>
          <a:stretch>
            <a:fillRect/>
          </a:stretch>
        </p:blipFill>
        <p:spPr>
          <a:xfrm>
            <a:off x="0" y="293182"/>
            <a:ext cx="9144000" cy="6520194"/>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23528" y="2235059"/>
            <a:ext cx="6048672" cy="677108"/>
          </a:xfrm>
          <a:prstGeom prst="rect">
            <a:avLst/>
          </a:prstGeom>
          <a:solidFill>
            <a:schemeClr val="bg1"/>
          </a:solidFill>
        </p:spPr>
        <p:txBody>
          <a:bodyPr wrap="square">
            <a:spAutoFit/>
          </a:bodyPr>
          <a:lstStyle/>
          <a:p>
            <a:pPr lvl="0"/>
            <a:r>
              <a:rPr lang="en-US" altLang="zh-TW" dirty="0">
                <a:solidFill>
                  <a:srgbClr val="FF0000"/>
                </a:solidFill>
              </a:rPr>
              <a:t>To add a plan, type the name, e.g. Plan A, in the Description.</a:t>
            </a:r>
          </a:p>
          <a:p>
            <a:pPr lvl="0"/>
            <a:endParaRPr lang="zh-TW" altLang="zh-TW" sz="2000" dirty="0"/>
          </a:p>
        </p:txBody>
      </p:sp>
      <p:sp>
        <p:nvSpPr>
          <p:cNvPr id="6" name="Rectangle 5">
            <a:extLst>
              <a:ext uri="{FF2B5EF4-FFF2-40B4-BE49-F238E27FC236}">
                <a16:creationId xmlns:a16="http://schemas.microsoft.com/office/drawing/2014/main" id="{156F9CF6-4A44-4098-B4A5-DF379AFA3179}"/>
              </a:ext>
            </a:extLst>
          </p:cNvPr>
          <p:cNvSpPr/>
          <p:nvPr/>
        </p:nvSpPr>
        <p:spPr>
          <a:xfrm>
            <a:off x="2286000" y="3105835"/>
            <a:ext cx="4572000" cy="923330"/>
          </a:xfrm>
          <a:prstGeom prst="rect">
            <a:avLst/>
          </a:prstGeom>
        </p:spPr>
        <p:txBody>
          <a:bodyPr>
            <a:spAutoFit/>
          </a:bodyPr>
          <a:lstStyle/>
          <a:p>
            <a:r>
              <a:rPr lang="en-US" altLang="zh-TW" dirty="0">
                <a:solidFill>
                  <a:srgbClr val="FF0000"/>
                </a:solidFill>
              </a:rPr>
              <a:t>Students can only have one Active Plan. Check to activate the current plan. </a:t>
            </a:r>
            <a:r>
              <a:rPr lang="en-US" dirty="0">
                <a:solidFill>
                  <a:srgbClr val="FF0000"/>
                </a:solidFill>
              </a:rPr>
              <a:t>Old / outdated plans should not be marked Active. </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0" y="1196752"/>
            <a:ext cx="3923928"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flipV="1">
            <a:off x="3203848" y="1480623"/>
            <a:ext cx="144016" cy="71957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p:nvPr/>
        </p:nvCxnSpPr>
        <p:spPr>
          <a:xfrm flipH="1" flipV="1">
            <a:off x="4211960" y="1445761"/>
            <a:ext cx="936104" cy="158326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840783" y="1196752"/>
            <a:ext cx="515193"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9483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14" grpId="0" animBg="1"/>
      <p:bldP spid="1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B25A38-DE1C-46D6-877B-E07A49111B06}"/>
              </a:ext>
            </a:extLst>
          </p:cNvPr>
          <p:cNvPicPr>
            <a:picLocks noChangeAspect="1"/>
          </p:cNvPicPr>
          <p:nvPr/>
        </p:nvPicPr>
        <p:blipFill>
          <a:blip r:embed="rId2"/>
          <a:stretch>
            <a:fillRect/>
          </a:stretch>
        </p:blipFill>
        <p:spPr>
          <a:xfrm>
            <a:off x="0" y="37563"/>
            <a:ext cx="9144000" cy="6782873"/>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15058" y="2240327"/>
            <a:ext cx="6048672" cy="646331"/>
          </a:xfrm>
          <a:prstGeom prst="rect">
            <a:avLst/>
          </a:prstGeom>
          <a:solidFill>
            <a:schemeClr val="bg1"/>
          </a:solidFill>
        </p:spPr>
        <p:txBody>
          <a:bodyPr wrap="square">
            <a:spAutoFit/>
          </a:bodyPr>
          <a:lstStyle/>
          <a:p>
            <a:pPr lvl="0"/>
            <a:r>
              <a:rPr lang="en-US" dirty="0">
                <a:solidFill>
                  <a:srgbClr val="FF0000"/>
                </a:solidFill>
              </a:rPr>
              <a:t>If you need to add terms to your SEP plan that are not already included, you can do that by clicking the “Add Term” button.</a:t>
            </a:r>
            <a:endParaRPr lang="zh-TW" altLang="zh-TW" sz="2000"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2420996" y="3137128"/>
            <a:ext cx="4572000" cy="923330"/>
          </a:xfrm>
          <a:prstGeom prst="rect">
            <a:avLst/>
          </a:prstGeom>
        </p:spPr>
        <p:txBody>
          <a:bodyPr>
            <a:spAutoFit/>
          </a:bodyPr>
          <a:lstStyle/>
          <a:p>
            <a:r>
              <a:rPr lang="en-US" dirty="0">
                <a:solidFill>
                  <a:srgbClr val="FF0000"/>
                </a:solidFill>
              </a:rPr>
              <a:t>After clicking the button, you simply click the term you wish to add, and the term will be inserted accordingly.</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588224" y="1172690"/>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347864" y="1401220"/>
            <a:ext cx="3240360" cy="79897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148064" y="2428727"/>
            <a:ext cx="1547664" cy="60030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695728" y="2289742"/>
            <a:ext cx="1188640"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198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14" grpId="0" animBg="1"/>
      <p:bldP spid="1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11BD48-6CCB-4097-98F5-024F07FC1BCA}"/>
              </a:ext>
            </a:extLst>
          </p:cNvPr>
          <p:cNvPicPr>
            <a:picLocks noChangeAspect="1"/>
          </p:cNvPicPr>
          <p:nvPr/>
        </p:nvPicPr>
        <p:blipFill>
          <a:blip r:embed="rId2"/>
          <a:stretch>
            <a:fillRect/>
          </a:stretch>
        </p:blipFill>
        <p:spPr>
          <a:xfrm>
            <a:off x="0" y="207423"/>
            <a:ext cx="9144000" cy="6443153"/>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15058" y="2240327"/>
            <a:ext cx="6048672" cy="923330"/>
          </a:xfrm>
          <a:prstGeom prst="rect">
            <a:avLst/>
          </a:prstGeom>
          <a:solidFill>
            <a:schemeClr val="bg1"/>
          </a:solidFill>
        </p:spPr>
        <p:txBody>
          <a:bodyPr wrap="square">
            <a:spAutoFit/>
          </a:bodyPr>
          <a:lstStyle/>
          <a:p>
            <a:pPr lvl="0"/>
            <a:r>
              <a:rPr lang="en-US" dirty="0">
                <a:solidFill>
                  <a:srgbClr val="FF0000"/>
                </a:solidFill>
              </a:rPr>
              <a:t>If you need to delete a term in SEP plan, you can do that by selecting that term and clicking the “Delete selected term” button.</a:t>
            </a:r>
            <a:endParaRPr lang="zh-TW" altLang="zh-TW" sz="20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804248" y="1107331"/>
            <a:ext cx="288031" cy="23343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347864" y="1401220"/>
            <a:ext cx="3240360" cy="79897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934989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686DA6-6BBF-4138-9F12-5F5FD6E64C5C}"/>
              </a:ext>
            </a:extLst>
          </p:cNvPr>
          <p:cNvPicPr>
            <a:picLocks noChangeAspect="1"/>
          </p:cNvPicPr>
          <p:nvPr/>
        </p:nvPicPr>
        <p:blipFill>
          <a:blip r:embed="rId2"/>
          <a:stretch>
            <a:fillRect/>
          </a:stretch>
        </p:blipFill>
        <p:spPr>
          <a:xfrm>
            <a:off x="0" y="210895"/>
            <a:ext cx="9144000" cy="6436209"/>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600278" y="3812072"/>
            <a:ext cx="6048672" cy="369332"/>
          </a:xfrm>
          <a:prstGeom prst="rect">
            <a:avLst/>
          </a:prstGeom>
          <a:solidFill>
            <a:schemeClr val="bg1"/>
          </a:solidFill>
        </p:spPr>
        <p:txBody>
          <a:bodyPr wrap="square">
            <a:spAutoFit/>
          </a:bodyPr>
          <a:lstStyle/>
          <a:p>
            <a:pPr lvl="0"/>
            <a:r>
              <a:rPr lang="en-US" dirty="0">
                <a:solidFill>
                  <a:srgbClr val="FF0000"/>
                </a:solidFill>
              </a:rPr>
              <a:t>Click “Yes” to confirm the deletion.</a:t>
            </a:r>
            <a:endParaRPr lang="zh-TW" altLang="zh-TW" sz="20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5724128" y="2074570"/>
            <a:ext cx="432048" cy="37179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203848" y="2423770"/>
            <a:ext cx="2513137" cy="145271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162876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E146E0-5018-4081-9B35-DC2E219A296C}"/>
              </a:ext>
            </a:extLst>
          </p:cNvPr>
          <p:cNvPicPr>
            <a:picLocks noChangeAspect="1"/>
          </p:cNvPicPr>
          <p:nvPr/>
        </p:nvPicPr>
        <p:blipFill>
          <a:blip r:embed="rId2"/>
          <a:stretch>
            <a:fillRect/>
          </a:stretch>
        </p:blipFill>
        <p:spPr>
          <a:xfrm>
            <a:off x="0" y="206399"/>
            <a:ext cx="9144000" cy="6445202"/>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15058" y="2240327"/>
            <a:ext cx="6048672" cy="923330"/>
          </a:xfrm>
          <a:prstGeom prst="rect">
            <a:avLst/>
          </a:prstGeom>
          <a:solidFill>
            <a:schemeClr val="bg1"/>
          </a:solidFill>
        </p:spPr>
        <p:txBody>
          <a:bodyPr wrap="square">
            <a:spAutoFit/>
          </a:bodyPr>
          <a:lstStyle/>
          <a:p>
            <a:pPr lvl="0"/>
            <a:r>
              <a:rPr lang="en-US" altLang="zh-TW" dirty="0">
                <a:solidFill>
                  <a:srgbClr val="FF0000"/>
                </a:solidFill>
              </a:rPr>
              <a:t>You can explain your plan in Plan-level notes (English only) using this button to add a note or edit/delete notes you have created.</a:t>
            </a:r>
          </a:p>
        </p:txBody>
      </p:sp>
      <p:sp>
        <p:nvSpPr>
          <p:cNvPr id="6" name="Rectangle 5">
            <a:extLst>
              <a:ext uri="{FF2B5EF4-FFF2-40B4-BE49-F238E27FC236}">
                <a16:creationId xmlns:a16="http://schemas.microsoft.com/office/drawing/2014/main" id="{156F9CF6-4A44-4098-B4A5-DF379AFA3179}"/>
              </a:ext>
            </a:extLst>
          </p:cNvPr>
          <p:cNvSpPr/>
          <p:nvPr/>
        </p:nvSpPr>
        <p:spPr>
          <a:xfrm>
            <a:off x="2420996" y="3137128"/>
            <a:ext cx="4572000" cy="646331"/>
          </a:xfrm>
          <a:prstGeom prst="rect">
            <a:avLst/>
          </a:prstGeom>
          <a:solidFill>
            <a:schemeClr val="bg1"/>
          </a:solidFill>
        </p:spPr>
        <p:txBody>
          <a:bodyPr>
            <a:spAutoFit/>
          </a:bodyPr>
          <a:lstStyle/>
          <a:p>
            <a:r>
              <a:rPr lang="en-US" dirty="0">
                <a:solidFill>
                  <a:srgbClr val="FF0000"/>
                </a:solidFill>
              </a:rPr>
              <a:t>After clicking “Add Note”, you can type your text in English and then click “Done”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992996" y="1098422"/>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706562" y="1326738"/>
            <a:ext cx="3240360" cy="79897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6228184" y="2181050"/>
            <a:ext cx="1714476" cy="95607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7668343" y="1867423"/>
            <a:ext cx="57606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7921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203375-1A19-4D85-B37D-13F76F29E584}"/>
              </a:ext>
            </a:extLst>
          </p:cNvPr>
          <p:cNvPicPr>
            <a:picLocks noChangeAspect="1"/>
          </p:cNvPicPr>
          <p:nvPr/>
        </p:nvPicPr>
        <p:blipFill>
          <a:blip r:embed="rId2"/>
          <a:stretch>
            <a:fillRect/>
          </a:stretch>
        </p:blipFill>
        <p:spPr>
          <a:xfrm>
            <a:off x="0" y="198444"/>
            <a:ext cx="9144000" cy="6461112"/>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145798" y="4448353"/>
            <a:ext cx="6048672" cy="923330"/>
          </a:xfrm>
          <a:prstGeom prst="rect">
            <a:avLst/>
          </a:prstGeom>
          <a:solidFill>
            <a:schemeClr val="bg1"/>
          </a:solidFill>
        </p:spPr>
        <p:txBody>
          <a:bodyPr wrap="square">
            <a:spAutoFit/>
          </a:bodyPr>
          <a:lstStyle/>
          <a:p>
            <a:pPr lvl="0"/>
            <a:r>
              <a:rPr lang="en-US" altLang="zh-TW" dirty="0">
                <a:solidFill>
                  <a:srgbClr val="FF0000"/>
                </a:solidFill>
              </a:rPr>
              <a:t>Course Requirement from either the “Still Needed” list or the “Courses” list can be dragged and dropped into a term on the plan. </a:t>
            </a:r>
          </a:p>
        </p:txBody>
      </p:sp>
      <p:sp>
        <p:nvSpPr>
          <p:cNvPr id="6" name="Rectangle 5">
            <a:extLst>
              <a:ext uri="{FF2B5EF4-FFF2-40B4-BE49-F238E27FC236}">
                <a16:creationId xmlns:a16="http://schemas.microsoft.com/office/drawing/2014/main" id="{156F9CF6-4A44-4098-B4A5-DF379AFA3179}"/>
              </a:ext>
            </a:extLst>
          </p:cNvPr>
          <p:cNvSpPr/>
          <p:nvPr/>
        </p:nvSpPr>
        <p:spPr>
          <a:xfrm>
            <a:off x="2420996" y="3137128"/>
            <a:ext cx="4572000" cy="646331"/>
          </a:xfrm>
          <a:prstGeom prst="rect">
            <a:avLst/>
          </a:prstGeom>
          <a:solidFill>
            <a:schemeClr val="bg1"/>
          </a:solidFill>
        </p:spPr>
        <p:txBody>
          <a:bodyPr>
            <a:spAutoFit/>
          </a:bodyPr>
          <a:lstStyle/>
          <a:p>
            <a:r>
              <a:rPr lang="en-US" dirty="0">
                <a:solidFill>
                  <a:srgbClr val="FF0000"/>
                </a:solidFill>
              </a:rPr>
              <a:t>Drag and drop the course “CHI 3565” onto “Sem 1, 2020”.</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7673060" y="4054821"/>
            <a:ext cx="499339"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5940152" y="4340049"/>
            <a:ext cx="1732908" cy="45532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868144" y="2341935"/>
            <a:ext cx="144016" cy="83971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13161" y="1652069"/>
            <a:ext cx="814423" cy="22934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903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A82B87-457F-4768-8A00-3B9835C562EA}"/>
              </a:ext>
            </a:extLst>
          </p:cNvPr>
          <p:cNvPicPr>
            <a:picLocks noChangeAspect="1"/>
          </p:cNvPicPr>
          <p:nvPr/>
        </p:nvPicPr>
        <p:blipFill>
          <a:blip r:embed="rId2"/>
          <a:stretch>
            <a:fillRect/>
          </a:stretch>
        </p:blipFill>
        <p:spPr>
          <a:xfrm>
            <a:off x="0" y="204354"/>
            <a:ext cx="9144000" cy="644929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145798" y="4448353"/>
            <a:ext cx="7018490" cy="369332"/>
          </a:xfrm>
          <a:prstGeom prst="rect">
            <a:avLst/>
          </a:prstGeom>
          <a:solidFill>
            <a:schemeClr val="bg1"/>
          </a:solidFill>
        </p:spPr>
        <p:txBody>
          <a:bodyPr wrap="square">
            <a:spAutoFit/>
          </a:bodyPr>
          <a:lstStyle/>
          <a:p>
            <a:r>
              <a:rPr lang="en-US" dirty="0">
                <a:solidFill>
                  <a:srgbClr val="FF0000"/>
                </a:solidFill>
              </a:rPr>
              <a:t>The course requirement “CHI 3565” will be inserted into “Sem 1, 2020”.</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72161" y="2320462"/>
            <a:ext cx="6920835"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flipV="1">
            <a:off x="1115616" y="2636912"/>
            <a:ext cx="216024" cy="181144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471749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442932-9251-4769-8B24-B5F74835FE88}"/>
              </a:ext>
            </a:extLst>
          </p:cNvPr>
          <p:cNvPicPr>
            <a:picLocks noChangeAspect="1"/>
          </p:cNvPicPr>
          <p:nvPr/>
        </p:nvPicPr>
        <p:blipFill>
          <a:blip r:embed="rId2"/>
          <a:stretch>
            <a:fillRect/>
          </a:stretch>
        </p:blipFill>
        <p:spPr>
          <a:xfrm>
            <a:off x="0" y="203952"/>
            <a:ext cx="9144000" cy="6450096"/>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15058" y="2240327"/>
            <a:ext cx="6048672" cy="369332"/>
          </a:xfrm>
          <a:prstGeom prst="rect">
            <a:avLst/>
          </a:prstGeom>
          <a:solidFill>
            <a:schemeClr val="bg1"/>
          </a:solidFill>
        </p:spPr>
        <p:txBody>
          <a:bodyPr wrap="square">
            <a:spAutoFit/>
          </a:bodyPr>
          <a:lstStyle/>
          <a:p>
            <a:pPr lvl="0"/>
            <a:r>
              <a:rPr lang="en-US" altLang="zh-TW" dirty="0">
                <a:solidFill>
                  <a:srgbClr val="FF0000"/>
                </a:solidFill>
              </a:rPr>
              <a:t>You can add / delete term requirements using these buttons.</a:t>
            </a:r>
          </a:p>
        </p:txBody>
      </p:sp>
      <p:sp>
        <p:nvSpPr>
          <p:cNvPr id="6" name="Rectangle 5">
            <a:extLst>
              <a:ext uri="{FF2B5EF4-FFF2-40B4-BE49-F238E27FC236}">
                <a16:creationId xmlns:a16="http://schemas.microsoft.com/office/drawing/2014/main" id="{156F9CF6-4A44-4098-B4A5-DF379AFA3179}"/>
              </a:ext>
            </a:extLst>
          </p:cNvPr>
          <p:cNvSpPr/>
          <p:nvPr/>
        </p:nvSpPr>
        <p:spPr>
          <a:xfrm>
            <a:off x="2009810" y="3376390"/>
            <a:ext cx="5040560" cy="646331"/>
          </a:xfrm>
          <a:prstGeom prst="rect">
            <a:avLst/>
          </a:prstGeom>
          <a:solidFill>
            <a:schemeClr val="bg1"/>
          </a:solidFill>
        </p:spPr>
        <p:txBody>
          <a:bodyPr wrap="square">
            <a:spAutoFit/>
          </a:bodyPr>
          <a:lstStyle/>
          <a:p>
            <a:r>
              <a:rPr lang="en-US" dirty="0">
                <a:solidFill>
                  <a:srgbClr val="FF0000"/>
                </a:solidFill>
              </a:rPr>
              <a:t>Type the course code after clicking the “add requirement” button.</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685767" y="1629390"/>
            <a:ext cx="364603"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635896" y="1760132"/>
            <a:ext cx="3042728" cy="47773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659178" y="2873393"/>
            <a:ext cx="3517295" cy="45673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3113" y="2589522"/>
            <a:ext cx="57606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1037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49AB3-FF60-4439-90E4-A2BBB73D9625}"/>
              </a:ext>
            </a:extLst>
          </p:cNvPr>
          <p:cNvPicPr>
            <a:picLocks noChangeAspect="1"/>
          </p:cNvPicPr>
          <p:nvPr/>
        </p:nvPicPr>
        <p:blipFill>
          <a:blip r:embed="rId2"/>
          <a:stretch>
            <a:fillRect/>
          </a:stretch>
        </p:blipFill>
        <p:spPr>
          <a:xfrm>
            <a:off x="547680" y="894511"/>
            <a:ext cx="6948412" cy="5894624"/>
          </a:xfrm>
          <a:prstGeom prst="rect">
            <a:avLst/>
          </a:prstGeom>
        </p:spPr>
      </p:pic>
      <p:sp>
        <p:nvSpPr>
          <p:cNvPr id="18" name="Title 2">
            <a:extLst>
              <a:ext uri="{FF2B5EF4-FFF2-40B4-BE49-F238E27FC236}">
                <a16:creationId xmlns:a16="http://schemas.microsoft.com/office/drawing/2014/main" id="{ABB1578F-E173-46DD-B8BC-A407BA0EC13D}"/>
              </a:ext>
            </a:extLst>
          </p:cNvPr>
          <p:cNvSpPr txBox="1">
            <a:spLocks/>
          </p:cNvSpPr>
          <p:nvPr/>
        </p:nvSpPr>
        <p:spPr>
          <a:xfrm>
            <a:off x="421196" y="55534"/>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defRPr/>
            </a:pPr>
            <a:r>
              <a:rPr lang="en-US" altLang="zh-TW" dirty="0"/>
              <a:t>DegreeWorks web Interface</a:t>
            </a:r>
            <a:endParaRPr lang="zh-TW" altLang="en-US" dirty="0"/>
          </a:p>
        </p:txBody>
      </p:sp>
      <p:sp>
        <p:nvSpPr>
          <p:cNvPr id="20" name="Rectangle 19">
            <a:extLst>
              <a:ext uri="{FF2B5EF4-FFF2-40B4-BE49-F238E27FC236}">
                <a16:creationId xmlns:a16="http://schemas.microsoft.com/office/drawing/2014/main" id="{04975C7C-9779-4209-8068-8C0FC4E82886}"/>
              </a:ext>
            </a:extLst>
          </p:cNvPr>
          <p:cNvSpPr/>
          <p:nvPr/>
        </p:nvSpPr>
        <p:spPr>
          <a:xfrm>
            <a:off x="1475656" y="3578789"/>
            <a:ext cx="6096740" cy="18490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Rectangle 20">
            <a:extLst>
              <a:ext uri="{FF2B5EF4-FFF2-40B4-BE49-F238E27FC236}">
                <a16:creationId xmlns:a16="http://schemas.microsoft.com/office/drawing/2014/main" id="{CFB1936E-80B5-47B8-965F-373C7C983B12}"/>
              </a:ext>
            </a:extLst>
          </p:cNvPr>
          <p:cNvSpPr/>
          <p:nvPr/>
        </p:nvSpPr>
        <p:spPr>
          <a:xfrm>
            <a:off x="1459745" y="5427849"/>
            <a:ext cx="6072208" cy="13348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4" name="Straight Connector 23">
            <a:extLst>
              <a:ext uri="{FF2B5EF4-FFF2-40B4-BE49-F238E27FC236}">
                <a16:creationId xmlns:a16="http://schemas.microsoft.com/office/drawing/2014/main" id="{26021BDF-BBEF-4771-976F-64FD993320E0}"/>
              </a:ext>
            </a:extLst>
          </p:cNvPr>
          <p:cNvCxnSpPr>
            <a:cxnSpLocks/>
            <a:stCxn id="35" idx="3"/>
            <a:endCxn id="27" idx="1"/>
          </p:cNvCxnSpPr>
          <p:nvPr/>
        </p:nvCxnSpPr>
        <p:spPr>
          <a:xfrm>
            <a:off x="7596336" y="2748919"/>
            <a:ext cx="190352" cy="10079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D8DCA5-4057-4D58-8A89-23961C331D1E}"/>
              </a:ext>
            </a:extLst>
          </p:cNvPr>
          <p:cNvCxnSpPr>
            <a:cxnSpLocks/>
            <a:stCxn id="20" idx="3"/>
            <a:endCxn id="27" idx="1"/>
          </p:cNvCxnSpPr>
          <p:nvPr/>
        </p:nvCxnSpPr>
        <p:spPr>
          <a:xfrm flipV="1">
            <a:off x="7572396" y="3756819"/>
            <a:ext cx="214292" cy="746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BE24C6-1A2F-4C40-A669-77F89A46A39B}"/>
              </a:ext>
            </a:extLst>
          </p:cNvPr>
          <p:cNvCxnSpPr>
            <a:cxnSpLocks/>
            <a:stCxn id="21" idx="3"/>
            <a:endCxn id="27" idx="1"/>
          </p:cNvCxnSpPr>
          <p:nvPr/>
        </p:nvCxnSpPr>
        <p:spPr>
          <a:xfrm flipV="1">
            <a:off x="7531953" y="3756819"/>
            <a:ext cx="254735" cy="233843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4A4594-C41A-4A15-A8E9-49E0C432BC91}"/>
              </a:ext>
            </a:extLst>
          </p:cNvPr>
          <p:cNvSpPr txBox="1">
            <a:spLocks noChangeArrowheads="1"/>
          </p:cNvSpPr>
          <p:nvPr/>
        </p:nvSpPr>
        <p:spPr bwMode="auto">
          <a:xfrm>
            <a:off x="7786688" y="3571875"/>
            <a:ext cx="1000125" cy="369888"/>
          </a:xfrm>
          <a:prstGeom prst="rect">
            <a:avLst/>
          </a:prstGeom>
          <a:noFill/>
          <a:ln w="9525">
            <a:noFill/>
            <a:miter lim="800000"/>
            <a:headEnd/>
            <a:tailEnd/>
          </a:ln>
        </p:spPr>
        <p:txBody>
          <a:bodyPr>
            <a:spAutoFit/>
          </a:bodyPr>
          <a:lstStyle/>
          <a:p>
            <a:r>
              <a:rPr lang="en-US" altLang="zh-TW" dirty="0">
                <a:solidFill>
                  <a:srgbClr val="FF0000"/>
                </a:solidFill>
              </a:rPr>
              <a:t>Blocks</a:t>
            </a:r>
            <a:endParaRPr lang="zh-TW" altLang="en-US" dirty="0">
              <a:solidFill>
                <a:srgbClr val="FF0000"/>
              </a:solidFill>
            </a:endParaRPr>
          </a:p>
        </p:txBody>
      </p:sp>
      <p:sp>
        <p:nvSpPr>
          <p:cNvPr id="29" name="Rectangle 28">
            <a:extLst>
              <a:ext uri="{FF2B5EF4-FFF2-40B4-BE49-F238E27FC236}">
                <a16:creationId xmlns:a16="http://schemas.microsoft.com/office/drawing/2014/main" id="{C16932EA-1059-42EB-BDE3-BA2BB0BC1A83}"/>
              </a:ext>
            </a:extLst>
          </p:cNvPr>
          <p:cNvSpPr/>
          <p:nvPr/>
        </p:nvSpPr>
        <p:spPr>
          <a:xfrm>
            <a:off x="688193" y="870654"/>
            <a:ext cx="6858021" cy="21432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TextBox 29">
            <a:extLst>
              <a:ext uri="{FF2B5EF4-FFF2-40B4-BE49-F238E27FC236}">
                <a16:creationId xmlns:a16="http://schemas.microsoft.com/office/drawing/2014/main" id="{7DB51AEB-4712-4B76-946D-7790982E073A}"/>
              </a:ext>
            </a:extLst>
          </p:cNvPr>
          <p:cNvSpPr txBox="1">
            <a:spLocks noChangeArrowheads="1"/>
          </p:cNvSpPr>
          <p:nvPr/>
        </p:nvSpPr>
        <p:spPr bwMode="auto">
          <a:xfrm>
            <a:off x="7608093" y="914190"/>
            <a:ext cx="1357313" cy="646113"/>
          </a:xfrm>
          <a:prstGeom prst="rect">
            <a:avLst/>
          </a:prstGeom>
          <a:noFill/>
          <a:ln w="9525">
            <a:noFill/>
            <a:miter lim="800000"/>
            <a:headEnd/>
            <a:tailEnd/>
          </a:ln>
        </p:spPr>
        <p:txBody>
          <a:bodyPr>
            <a:spAutoFit/>
          </a:bodyPr>
          <a:lstStyle/>
          <a:p>
            <a:r>
              <a:rPr lang="en-US" altLang="zh-TW" dirty="0">
                <a:solidFill>
                  <a:srgbClr val="FF0000"/>
                </a:solidFill>
              </a:rPr>
              <a:t>Functional buttons</a:t>
            </a:r>
            <a:endParaRPr lang="zh-TW" altLang="en-US" dirty="0">
              <a:solidFill>
                <a:srgbClr val="FF0000"/>
              </a:solidFill>
            </a:endParaRPr>
          </a:p>
        </p:txBody>
      </p:sp>
      <p:sp>
        <p:nvSpPr>
          <p:cNvPr id="32" name="TextBox 31">
            <a:extLst>
              <a:ext uri="{FF2B5EF4-FFF2-40B4-BE49-F238E27FC236}">
                <a16:creationId xmlns:a16="http://schemas.microsoft.com/office/drawing/2014/main" id="{D9B3B716-AC69-433C-8C92-FFA63B83D0B1}"/>
              </a:ext>
            </a:extLst>
          </p:cNvPr>
          <p:cNvSpPr txBox="1">
            <a:spLocks noChangeArrowheads="1"/>
          </p:cNvSpPr>
          <p:nvPr/>
        </p:nvSpPr>
        <p:spPr bwMode="auto">
          <a:xfrm>
            <a:off x="7801335" y="1548942"/>
            <a:ext cx="1000125" cy="369888"/>
          </a:xfrm>
          <a:prstGeom prst="rect">
            <a:avLst/>
          </a:prstGeom>
          <a:noFill/>
          <a:ln w="9525">
            <a:noFill/>
            <a:miter lim="800000"/>
            <a:headEnd/>
            <a:tailEnd/>
          </a:ln>
        </p:spPr>
        <p:txBody>
          <a:bodyPr>
            <a:spAutoFit/>
          </a:bodyPr>
          <a:lstStyle/>
          <a:p>
            <a:r>
              <a:rPr lang="en-US" altLang="zh-TW" dirty="0">
                <a:solidFill>
                  <a:srgbClr val="FF0000"/>
                </a:solidFill>
              </a:rPr>
              <a:t>Tabs</a:t>
            </a:r>
            <a:endParaRPr lang="zh-TW" altLang="en-US" dirty="0">
              <a:solidFill>
                <a:srgbClr val="FF0000"/>
              </a:solidFill>
            </a:endParaRPr>
          </a:p>
        </p:txBody>
      </p:sp>
      <p:cxnSp>
        <p:nvCxnSpPr>
          <p:cNvPr id="34" name="Straight Arrow Connector 33">
            <a:extLst>
              <a:ext uri="{FF2B5EF4-FFF2-40B4-BE49-F238E27FC236}">
                <a16:creationId xmlns:a16="http://schemas.microsoft.com/office/drawing/2014/main" id="{FA406C4C-3043-429B-90B5-A72FACC38FB8}"/>
              </a:ext>
            </a:extLst>
          </p:cNvPr>
          <p:cNvCxnSpPr/>
          <p:nvPr/>
        </p:nvCxnSpPr>
        <p:spPr>
          <a:xfrm flipH="1" flipV="1">
            <a:off x="1853048" y="1439234"/>
            <a:ext cx="5904656" cy="21602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37366A4-B218-496B-B716-976C3E51517A}"/>
              </a:ext>
            </a:extLst>
          </p:cNvPr>
          <p:cNvSpPr/>
          <p:nvPr/>
        </p:nvSpPr>
        <p:spPr>
          <a:xfrm>
            <a:off x="1475656" y="1953944"/>
            <a:ext cx="6120680" cy="158994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par>
                                <p:cTn id="19" presetID="4" presetClass="entr" presetSubtype="16"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ox(in)">
                                      <p:cBhvr>
                                        <p:cTn id="21" dur="1000"/>
                                        <p:tgtEl>
                                          <p:spTgt spid="3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ox(in)">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par>
                          <p:cTn id="33" fill="hold">
                            <p:stCondLst>
                              <p:cond delay="500"/>
                            </p:stCondLst>
                            <p:childTnLst>
                              <p:par>
                                <p:cTn id="34" presetID="8"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amond(in)">
                                      <p:cBhvr>
                                        <p:cTn id="36" dur="500"/>
                                        <p:tgtEl>
                                          <p:spTgt spid="35"/>
                                        </p:tgtEl>
                                      </p:cBhvr>
                                    </p:animEffect>
                                  </p:childTnLst>
                                </p:cTn>
                              </p:par>
                            </p:childTnLst>
                          </p:cTn>
                        </p:par>
                        <p:par>
                          <p:cTn id="37" fill="hold">
                            <p:stCondLst>
                              <p:cond delay="1000"/>
                            </p:stCondLst>
                            <p:childTnLst>
                              <p:par>
                                <p:cTn id="38" presetID="8"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amond(in)">
                                      <p:cBhvr>
                                        <p:cTn id="40" dur="500"/>
                                        <p:tgtEl>
                                          <p:spTgt spid="20"/>
                                        </p:tgtEl>
                                      </p:cBhvr>
                                    </p:animEffect>
                                  </p:childTnLst>
                                </p:cTn>
                              </p:par>
                            </p:childTnLst>
                          </p:cTn>
                        </p:par>
                        <p:par>
                          <p:cTn id="41" fill="hold">
                            <p:stCondLst>
                              <p:cond delay="1500"/>
                            </p:stCondLst>
                            <p:childTnLst>
                              <p:par>
                                <p:cTn id="42" presetID="8"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amond(in)">
                                      <p:cBhvr>
                                        <p:cTn id="44" dur="500"/>
                                        <p:tgtEl>
                                          <p:spTgt spid="21"/>
                                        </p:tgtEl>
                                      </p:cBhvr>
                                    </p:animEffect>
                                  </p:childTnLst>
                                </p:cTn>
                              </p:par>
                              <p:par>
                                <p:cTn id="45" presetID="3" presetClass="entr" presetSubtype="1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par>
                                <p:cTn id="48" presetID="3" presetClass="entr" presetSubtype="1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par>
                                <p:cTn id="51" presetID="3" presetClass="entr" presetSubtype="1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par>
                          <p:cTn id="54" fill="hold">
                            <p:stCondLst>
                              <p:cond delay="2000"/>
                            </p:stCondLst>
                            <p:childTnLst>
                              <p:par>
                                <p:cTn id="55" presetID="3" presetClass="entr" presetSubtype="1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7" grpId="0"/>
      <p:bldP spid="29" grpId="0" animBg="1"/>
      <p:bldP spid="29" grpId="1" animBg="1"/>
      <p:bldP spid="30" grpId="0"/>
      <p:bldP spid="30" grpId="1"/>
      <p:bldP spid="32" grpId="0"/>
      <p:bldP spid="32" grpId="1"/>
      <p:bldP spid="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BDDDCA8-4924-4341-98EF-3242FF095CAD}"/>
              </a:ext>
            </a:extLst>
          </p:cNvPr>
          <p:cNvPicPr>
            <a:picLocks noChangeAspect="1"/>
          </p:cNvPicPr>
          <p:nvPr/>
        </p:nvPicPr>
        <p:blipFill>
          <a:blip r:embed="rId2"/>
          <a:stretch>
            <a:fillRect/>
          </a:stretch>
        </p:blipFill>
        <p:spPr>
          <a:xfrm>
            <a:off x="0" y="220639"/>
            <a:ext cx="9144000" cy="641672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64900" y="2647853"/>
            <a:ext cx="6048672" cy="923330"/>
          </a:xfrm>
          <a:prstGeom prst="rect">
            <a:avLst/>
          </a:prstGeom>
          <a:solidFill>
            <a:schemeClr val="bg1"/>
          </a:solidFill>
        </p:spPr>
        <p:txBody>
          <a:bodyPr wrap="square">
            <a:spAutoFit/>
          </a:bodyPr>
          <a:lstStyle/>
          <a:p>
            <a:pPr lvl="0"/>
            <a:r>
              <a:rPr lang="en-US" altLang="zh-TW" dirty="0">
                <a:solidFill>
                  <a:srgbClr val="FF0000"/>
                </a:solidFill>
              </a:rPr>
              <a:t>You can explain your term plan in term-level notes (English only) using this button to add a note or edit/delete notes you have created.</a:t>
            </a: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646331"/>
          </a:xfrm>
          <a:prstGeom prst="rect">
            <a:avLst/>
          </a:prstGeom>
          <a:solidFill>
            <a:schemeClr val="bg1"/>
          </a:solidFill>
        </p:spPr>
        <p:txBody>
          <a:bodyPr>
            <a:spAutoFit/>
          </a:bodyPr>
          <a:lstStyle/>
          <a:p>
            <a:r>
              <a:rPr lang="en-US" dirty="0">
                <a:solidFill>
                  <a:srgbClr val="FF0000"/>
                </a:solidFill>
              </a:rPr>
              <a:t>After clicking “Add Note”, you can type your text in English and then click “Done”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7041519" y="1618866"/>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877300" y="1782967"/>
            <a:ext cx="3164219" cy="86488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413491" y="2565836"/>
            <a:ext cx="1556808" cy="209329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704963" y="2291226"/>
            <a:ext cx="57606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7891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A97538-ACF0-492A-9596-65B1BAAAA7B8}"/>
              </a:ext>
            </a:extLst>
          </p:cNvPr>
          <p:cNvPicPr>
            <a:picLocks noChangeAspect="1"/>
          </p:cNvPicPr>
          <p:nvPr/>
        </p:nvPicPr>
        <p:blipFill>
          <a:blip r:embed="rId2"/>
          <a:stretch>
            <a:fillRect/>
          </a:stretch>
        </p:blipFill>
        <p:spPr>
          <a:xfrm>
            <a:off x="0" y="163394"/>
            <a:ext cx="9144000" cy="6436209"/>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81398" y="2858281"/>
            <a:ext cx="6048672" cy="646331"/>
          </a:xfrm>
          <a:prstGeom prst="rect">
            <a:avLst/>
          </a:prstGeom>
          <a:solidFill>
            <a:schemeClr val="bg1"/>
          </a:solidFill>
        </p:spPr>
        <p:txBody>
          <a:bodyPr wrap="square">
            <a:spAutoFit/>
          </a:bodyPr>
          <a:lstStyle/>
          <a:p>
            <a:pPr lvl="0"/>
            <a:r>
              <a:rPr lang="en-US" dirty="0">
                <a:solidFill>
                  <a:srgbClr val="FF0000"/>
                </a:solidFill>
              </a:rPr>
              <a:t>The Reassign button allows you to reassign all term requirements to a different term. </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369332"/>
          </a:xfrm>
          <a:prstGeom prst="rect">
            <a:avLst/>
          </a:prstGeom>
          <a:solidFill>
            <a:schemeClr val="bg1"/>
          </a:solidFill>
        </p:spPr>
        <p:txBody>
          <a:bodyPr>
            <a:spAutoFit/>
          </a:bodyPr>
          <a:lstStyle/>
          <a:p>
            <a:r>
              <a:rPr lang="en-US" dirty="0">
                <a:solidFill>
                  <a:srgbClr val="FF0000"/>
                </a:solidFill>
              </a:rPr>
              <a:t>Select the term and then click “OK”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5580112" y="1665984"/>
            <a:ext cx="648072"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2395801" y="1935206"/>
            <a:ext cx="3164219" cy="86488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795238" y="2446369"/>
            <a:ext cx="4618253" cy="221275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219173" y="2276871"/>
            <a:ext cx="576065" cy="16949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067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0B478C-92CA-4858-AB83-18D66FE5300C}"/>
              </a:ext>
            </a:extLst>
          </p:cNvPr>
          <p:cNvPicPr>
            <a:picLocks noChangeAspect="1"/>
          </p:cNvPicPr>
          <p:nvPr/>
        </p:nvPicPr>
        <p:blipFill>
          <a:blip r:embed="rId2"/>
          <a:stretch>
            <a:fillRect/>
          </a:stretch>
        </p:blipFill>
        <p:spPr>
          <a:xfrm>
            <a:off x="0" y="215775"/>
            <a:ext cx="9144000" cy="6426450"/>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551097" y="3370712"/>
            <a:ext cx="6048672" cy="369332"/>
          </a:xfrm>
          <a:prstGeom prst="rect">
            <a:avLst/>
          </a:prstGeom>
          <a:solidFill>
            <a:schemeClr val="bg1"/>
          </a:solidFill>
        </p:spPr>
        <p:txBody>
          <a:bodyPr wrap="square">
            <a:spAutoFit/>
          </a:bodyPr>
          <a:lstStyle/>
          <a:p>
            <a:pPr lvl="0"/>
            <a:r>
              <a:rPr lang="en-US" dirty="0">
                <a:solidFill>
                  <a:srgbClr val="FF0000"/>
                </a:solidFill>
              </a:rPr>
              <a:t>All term requirements are re-assigned to a different term. </a:t>
            </a:r>
            <a:endParaRPr lang="en-US"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98820" y="1589978"/>
            <a:ext cx="656755"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flipV="1">
            <a:off x="683568" y="1886782"/>
            <a:ext cx="1440160" cy="148393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172975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D46E014-AEDC-4424-9724-005DF79204C3}"/>
              </a:ext>
            </a:extLst>
          </p:cNvPr>
          <p:cNvPicPr>
            <a:picLocks noChangeAspect="1"/>
          </p:cNvPicPr>
          <p:nvPr/>
        </p:nvPicPr>
        <p:blipFill>
          <a:blip r:embed="rId2"/>
          <a:stretch>
            <a:fillRect/>
          </a:stretch>
        </p:blipFill>
        <p:spPr>
          <a:xfrm>
            <a:off x="0" y="216149"/>
            <a:ext cx="9144000" cy="642570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601291" y="4421148"/>
            <a:ext cx="6048672" cy="646331"/>
          </a:xfrm>
          <a:prstGeom prst="rect">
            <a:avLst/>
          </a:prstGeom>
          <a:solidFill>
            <a:schemeClr val="bg1"/>
          </a:solidFill>
        </p:spPr>
        <p:txBody>
          <a:bodyPr wrap="square">
            <a:spAutoFit/>
          </a:bodyPr>
          <a:lstStyle/>
          <a:p>
            <a:pPr lvl="0"/>
            <a:r>
              <a:rPr lang="en-US" dirty="0">
                <a:solidFill>
                  <a:srgbClr val="FF0000"/>
                </a:solidFill>
              </a:rPr>
              <a:t>Individual requirements can be “dragged and dropped” from term to term if needed. </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1187624" y="3328425"/>
            <a:ext cx="4876006" cy="646331"/>
          </a:xfrm>
          <a:prstGeom prst="rect">
            <a:avLst/>
          </a:prstGeom>
          <a:solidFill>
            <a:schemeClr val="bg1"/>
          </a:solidFill>
        </p:spPr>
        <p:txBody>
          <a:bodyPr wrap="square">
            <a:spAutoFit/>
          </a:bodyPr>
          <a:lstStyle/>
          <a:p>
            <a:r>
              <a:rPr lang="en-US" dirty="0">
                <a:solidFill>
                  <a:srgbClr val="FF0000"/>
                </a:solidFill>
              </a:rPr>
              <a:t>Moving the course from Sem 1, 2020 to Sem 2, 2020.</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168883" y="2362330"/>
            <a:ext cx="648072" cy="1922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796714" y="2509653"/>
            <a:ext cx="2677656" cy="49905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865672" y="2801125"/>
            <a:ext cx="970024" cy="52730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144802" y="2691732"/>
            <a:ext cx="741430" cy="1550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64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CBE86E-6B3B-433A-82D3-98F5F9368146}"/>
              </a:ext>
            </a:extLst>
          </p:cNvPr>
          <p:cNvPicPr>
            <a:picLocks noChangeAspect="1"/>
          </p:cNvPicPr>
          <p:nvPr/>
        </p:nvPicPr>
        <p:blipFill>
          <a:blip r:embed="rId2"/>
          <a:stretch>
            <a:fillRect/>
          </a:stretch>
        </p:blipFill>
        <p:spPr>
          <a:xfrm>
            <a:off x="0" y="241722"/>
            <a:ext cx="9144000" cy="6374556"/>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665808" y="4330377"/>
            <a:ext cx="6048672" cy="369332"/>
          </a:xfrm>
          <a:prstGeom prst="rect">
            <a:avLst/>
          </a:prstGeom>
          <a:solidFill>
            <a:schemeClr val="bg1"/>
          </a:solidFill>
        </p:spPr>
        <p:txBody>
          <a:bodyPr wrap="square">
            <a:spAutoFit/>
          </a:bodyPr>
          <a:lstStyle/>
          <a:p>
            <a:r>
              <a:rPr lang="en-US" dirty="0">
                <a:solidFill>
                  <a:srgbClr val="FF0000"/>
                </a:solidFill>
              </a:rPr>
              <a:t>The course is moved from Sem 1, 2020 to Sem 2, 2020.</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112949" y="2816717"/>
            <a:ext cx="6907323"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flipV="1">
            <a:off x="1187624" y="3122159"/>
            <a:ext cx="1368152" cy="129095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710126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3953F2-7FAB-43F3-B8A8-A898E67D1453}"/>
              </a:ext>
            </a:extLst>
          </p:cNvPr>
          <p:cNvPicPr>
            <a:picLocks noChangeAspect="1"/>
          </p:cNvPicPr>
          <p:nvPr/>
        </p:nvPicPr>
        <p:blipFill>
          <a:blip r:embed="rId2"/>
          <a:stretch>
            <a:fillRect/>
          </a:stretch>
        </p:blipFill>
        <p:spPr>
          <a:xfrm>
            <a:off x="0" y="188026"/>
            <a:ext cx="9144000" cy="638694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70385" y="3035324"/>
            <a:ext cx="6048672" cy="923330"/>
          </a:xfrm>
          <a:prstGeom prst="rect">
            <a:avLst/>
          </a:prstGeom>
          <a:solidFill>
            <a:schemeClr val="bg1"/>
          </a:solidFill>
        </p:spPr>
        <p:txBody>
          <a:bodyPr wrap="square">
            <a:spAutoFit/>
          </a:bodyPr>
          <a:lstStyle/>
          <a:p>
            <a:pPr lvl="0"/>
            <a:r>
              <a:rPr lang="en-US" altLang="zh-TW" dirty="0">
                <a:solidFill>
                  <a:srgbClr val="FF0000"/>
                </a:solidFill>
              </a:rPr>
              <a:t>You can explain your course requirement plan in requirement notes (English only) using this button to add a note or edit/delete notes you have created.</a:t>
            </a: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646331"/>
          </a:xfrm>
          <a:prstGeom prst="rect">
            <a:avLst/>
          </a:prstGeom>
          <a:solidFill>
            <a:schemeClr val="bg1"/>
          </a:solidFill>
        </p:spPr>
        <p:txBody>
          <a:bodyPr>
            <a:spAutoFit/>
          </a:bodyPr>
          <a:lstStyle/>
          <a:p>
            <a:r>
              <a:rPr lang="en-US" dirty="0">
                <a:solidFill>
                  <a:srgbClr val="FF0000"/>
                </a:solidFill>
              </a:rPr>
              <a:t>After clicking “Add Note”, you can type your text in English and then click “Done”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786030" y="2078513"/>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614253" y="2174401"/>
            <a:ext cx="3164219" cy="86488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164359" y="3087689"/>
            <a:ext cx="1571352" cy="161221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488157" y="2777885"/>
            <a:ext cx="57606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2332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193B74-B941-46AE-8233-365DFA253CE1}"/>
              </a:ext>
            </a:extLst>
          </p:cNvPr>
          <p:cNvPicPr>
            <a:picLocks noChangeAspect="1"/>
          </p:cNvPicPr>
          <p:nvPr/>
        </p:nvPicPr>
        <p:blipFill>
          <a:blip r:embed="rId2"/>
          <a:stretch>
            <a:fillRect/>
          </a:stretch>
        </p:blipFill>
        <p:spPr>
          <a:xfrm>
            <a:off x="0" y="220274"/>
            <a:ext cx="9144000" cy="641745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89228" y="2771487"/>
            <a:ext cx="6048672" cy="923330"/>
          </a:xfrm>
          <a:prstGeom prst="rect">
            <a:avLst/>
          </a:prstGeom>
          <a:solidFill>
            <a:schemeClr val="bg1"/>
          </a:solidFill>
        </p:spPr>
        <p:txBody>
          <a:bodyPr wrap="square">
            <a:spAutoFit/>
          </a:bodyPr>
          <a:lstStyle/>
          <a:p>
            <a:pPr lvl="0"/>
            <a:r>
              <a:rPr lang="en-US" dirty="0">
                <a:solidFill>
                  <a:srgbClr val="FF0000"/>
                </a:solidFill>
              </a:rPr>
              <a:t>After making any changes to a Plan in Edit View, save those changes and then click on the Audit button in Edit View before leaving this View.</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646331"/>
          </a:xfrm>
          <a:prstGeom prst="rect">
            <a:avLst/>
          </a:prstGeom>
          <a:solidFill>
            <a:schemeClr val="bg1"/>
          </a:solidFill>
        </p:spPr>
        <p:txBody>
          <a:bodyPr>
            <a:spAutoFit/>
          </a:bodyPr>
          <a:lstStyle/>
          <a:p>
            <a:r>
              <a:rPr lang="en-US" dirty="0">
                <a:solidFill>
                  <a:srgbClr val="FF0000"/>
                </a:solidFill>
              </a:rPr>
              <a:t>Or click “Save As …” if you want to save it as another plan instead of overwriting.</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640960" y="6093296"/>
            <a:ext cx="39553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3394721" y="3428999"/>
            <a:ext cx="4957700" cy="266429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5631903" y="5305459"/>
            <a:ext cx="2433391" cy="78783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028385" y="6105876"/>
            <a:ext cx="648072"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03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A28B56-5278-4394-8097-A736EF76522C}"/>
              </a:ext>
            </a:extLst>
          </p:cNvPr>
          <p:cNvPicPr>
            <a:picLocks noChangeAspect="1"/>
          </p:cNvPicPr>
          <p:nvPr/>
        </p:nvPicPr>
        <p:blipFill>
          <a:blip r:embed="rId2"/>
          <a:stretch>
            <a:fillRect/>
          </a:stretch>
        </p:blipFill>
        <p:spPr>
          <a:xfrm>
            <a:off x="0" y="226173"/>
            <a:ext cx="9144000" cy="6405653"/>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755576" y="2733365"/>
            <a:ext cx="6048672" cy="646331"/>
          </a:xfrm>
          <a:prstGeom prst="rect">
            <a:avLst/>
          </a:prstGeom>
          <a:solidFill>
            <a:schemeClr val="bg1"/>
          </a:solidFill>
        </p:spPr>
        <p:txBody>
          <a:bodyPr wrap="square">
            <a:spAutoFit/>
          </a:bodyPr>
          <a:lstStyle/>
          <a:p>
            <a:pPr lvl="0"/>
            <a:r>
              <a:rPr lang="en-US" dirty="0">
                <a:solidFill>
                  <a:srgbClr val="FF0000"/>
                </a:solidFill>
              </a:rPr>
              <a:t>Your advisor can prevent you from making further changes to a plan by locking.</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1119430" y="4343151"/>
            <a:ext cx="5742384" cy="923330"/>
          </a:xfrm>
          <a:prstGeom prst="rect">
            <a:avLst/>
          </a:prstGeom>
          <a:solidFill>
            <a:schemeClr val="bg1"/>
          </a:solidFill>
        </p:spPr>
        <p:txBody>
          <a:bodyPr wrap="square">
            <a:spAutoFit/>
          </a:bodyPr>
          <a:lstStyle/>
          <a:p>
            <a:r>
              <a:rPr lang="en-US" dirty="0">
                <a:solidFill>
                  <a:srgbClr val="FF0000"/>
                </a:solidFill>
              </a:rPr>
              <a:t>From that point forward, you can only click "Save As ..." to save it as another plan.  Alternatively you may consult your advisor to unlock the current plan and make changes.</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4349537" y="1070934"/>
            <a:ext cx="851509" cy="3510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347864" y="1421992"/>
            <a:ext cx="1224136" cy="128258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5580112" y="5266481"/>
            <a:ext cx="2558926" cy="81694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071949" y="6083424"/>
            <a:ext cx="604507"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8756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ADB99-E616-4630-A5E9-0CB5B2B568FD}"/>
              </a:ext>
            </a:extLst>
          </p:cNvPr>
          <p:cNvPicPr>
            <a:picLocks noChangeAspect="1"/>
          </p:cNvPicPr>
          <p:nvPr/>
        </p:nvPicPr>
        <p:blipFill>
          <a:blip r:embed="rId2"/>
          <a:stretch>
            <a:fillRect/>
          </a:stretch>
        </p:blipFill>
        <p:spPr>
          <a:xfrm>
            <a:off x="0" y="148682"/>
            <a:ext cx="9144000" cy="6431326"/>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56742" y="2236730"/>
            <a:ext cx="6048672" cy="923330"/>
          </a:xfrm>
          <a:prstGeom prst="rect">
            <a:avLst/>
          </a:prstGeom>
          <a:solidFill>
            <a:schemeClr val="bg1"/>
          </a:solidFill>
        </p:spPr>
        <p:txBody>
          <a:bodyPr wrap="square">
            <a:spAutoFit/>
          </a:bodyPr>
          <a:lstStyle/>
          <a:p>
            <a:pPr lvl="0"/>
            <a:r>
              <a:rPr lang="en-US" dirty="0">
                <a:solidFill>
                  <a:srgbClr val="FF0000"/>
                </a:solidFill>
              </a:rPr>
              <a:t>As soon as a plan opens in Edit View, click the Audit button to generate a Plan Audit, which will display all courses from the Plan in an advising worksheet in an imbedded window.</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3851920" y="3312323"/>
            <a:ext cx="4572000" cy="369332"/>
          </a:xfrm>
          <a:prstGeom prst="rect">
            <a:avLst/>
          </a:prstGeom>
          <a:solidFill>
            <a:schemeClr val="bg1"/>
          </a:solidFill>
        </p:spPr>
        <p:txBody>
          <a:bodyPr>
            <a:spAutoFit/>
          </a:bodyPr>
          <a:lstStyle/>
          <a:p>
            <a:r>
              <a:rPr lang="en-US" dirty="0">
                <a:solidFill>
                  <a:srgbClr val="FF0000"/>
                </a:solidFill>
              </a:rPr>
              <a:t>The planned requirements are highlighted.</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7597750" y="6110396"/>
            <a:ext cx="46754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endCxn id="7" idx="0"/>
          </p:cNvCxnSpPr>
          <p:nvPr/>
        </p:nvCxnSpPr>
        <p:spPr>
          <a:xfrm>
            <a:off x="2846521" y="3174280"/>
            <a:ext cx="4985001" cy="293611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a:off x="4344644" y="3637943"/>
            <a:ext cx="1925959" cy="100439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654153" y="4653920"/>
            <a:ext cx="648072"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6557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View Plan List</a:t>
            </a:r>
          </a:p>
        </p:txBody>
      </p:sp>
    </p:spTree>
    <p:extLst>
      <p:ext uri="{BB962C8B-B14F-4D97-AF65-F5344CB8AC3E}">
        <p14:creationId xmlns:p14="http://schemas.microsoft.com/office/powerpoint/2010/main" val="203399523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1214446"/>
          </a:xfrm>
        </p:spPr>
        <p:txBody>
          <a:bodyPr>
            <a:normAutofit fontScale="90000"/>
          </a:bodyPr>
          <a:lstStyle/>
          <a:p>
            <a:pPr marL="365760" indent="-256032">
              <a:defRPr/>
            </a:pPr>
            <a:r>
              <a:rPr lang="en-US" altLang="zh-TW" sz="4400" dirty="0"/>
              <a:t>Features of DegreeWorks – Degree Audit Reports</a:t>
            </a:r>
            <a:br>
              <a:rPr lang="en-US" altLang="zh-TW" sz="4400" dirty="0"/>
            </a:br>
            <a:endParaRPr lang="zh-TW" altLang="en-US" dirty="0"/>
          </a:p>
        </p:txBody>
      </p:sp>
      <p:sp>
        <p:nvSpPr>
          <p:cNvPr id="2" name="Content Placeholder 1"/>
          <p:cNvSpPr>
            <a:spLocks noGrp="1"/>
          </p:cNvSpPr>
          <p:nvPr>
            <p:ph idx="1"/>
          </p:nvPr>
        </p:nvSpPr>
        <p:spPr>
          <a:xfrm>
            <a:off x="457200" y="2000250"/>
            <a:ext cx="8229600" cy="4006850"/>
          </a:xfrm>
        </p:spPr>
        <p:txBody>
          <a:bodyPr>
            <a:normAutofit/>
          </a:bodyPr>
          <a:lstStyle/>
          <a:p>
            <a:pPr marL="626110" indent="0">
              <a:buNone/>
              <a:defRPr/>
            </a:pPr>
            <a:r>
              <a:rPr lang="en-US" altLang="zh-TW" sz="4800" b="1" dirty="0">
                <a:solidFill>
                  <a:schemeClr val="tx2"/>
                </a:solidFill>
              </a:rPr>
              <a:t>Format: Student View (default)</a:t>
            </a:r>
          </a:p>
          <a:p>
            <a:pPr marL="626110" indent="0">
              <a:buNone/>
              <a:defRPr/>
            </a:pPr>
            <a:r>
              <a:rPr lang="en-US" sz="3000" dirty="0"/>
              <a:t>Student View allows advisors and students to quickly and easily identify which requirements have been satisfied, and which requirements are outstanding.  The requirements are displayed in blocks.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B922A3-D942-4929-9D19-38D8D4C49678}"/>
              </a:ext>
            </a:extLst>
          </p:cNvPr>
          <p:cNvPicPr>
            <a:picLocks noChangeAspect="1"/>
          </p:cNvPicPr>
          <p:nvPr/>
        </p:nvPicPr>
        <p:blipFill>
          <a:blip r:embed="rId2"/>
          <a:stretch>
            <a:fillRect/>
          </a:stretch>
        </p:blipFill>
        <p:spPr>
          <a:xfrm>
            <a:off x="0" y="221672"/>
            <a:ext cx="9144000" cy="641465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56742" y="2236730"/>
            <a:ext cx="6048672" cy="369332"/>
          </a:xfrm>
          <a:prstGeom prst="rect">
            <a:avLst/>
          </a:prstGeom>
          <a:solidFill>
            <a:schemeClr val="bg1"/>
          </a:solidFill>
        </p:spPr>
        <p:txBody>
          <a:bodyPr wrap="square">
            <a:spAutoFit/>
          </a:bodyPr>
          <a:lstStyle/>
          <a:p>
            <a:pPr lvl="0"/>
            <a:r>
              <a:rPr lang="en-US" dirty="0">
                <a:solidFill>
                  <a:srgbClr val="FF0000"/>
                </a:solidFill>
              </a:rPr>
              <a:t>To create a new plan, click “New Plan” button.</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3059832" y="3280205"/>
            <a:ext cx="4572000" cy="646331"/>
          </a:xfrm>
          <a:prstGeom prst="rect">
            <a:avLst/>
          </a:prstGeom>
          <a:solidFill>
            <a:schemeClr val="bg1"/>
          </a:solidFill>
        </p:spPr>
        <p:txBody>
          <a:bodyPr>
            <a:spAutoFit/>
          </a:bodyPr>
          <a:lstStyle/>
          <a:p>
            <a:r>
              <a:rPr lang="en-US" dirty="0">
                <a:solidFill>
                  <a:srgbClr val="FF0000"/>
                </a:solidFill>
              </a:rPr>
              <a:t>Click “View Plan List” to view the list of your plan(s).</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465937" y="806491"/>
            <a:ext cx="599481"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280420" y="1098422"/>
            <a:ext cx="5442544" cy="111517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972279" y="1085463"/>
            <a:ext cx="2008382" cy="218178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7675623" y="778459"/>
            <a:ext cx="790313"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115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4C0DF-8A29-46E0-AF1E-28AF20A7A04F}"/>
              </a:ext>
            </a:extLst>
          </p:cNvPr>
          <p:cNvPicPr>
            <a:picLocks noChangeAspect="1"/>
          </p:cNvPicPr>
          <p:nvPr/>
        </p:nvPicPr>
        <p:blipFill>
          <a:blip r:embed="rId2"/>
          <a:stretch>
            <a:fillRect/>
          </a:stretch>
        </p:blipFill>
        <p:spPr>
          <a:xfrm>
            <a:off x="0" y="163598"/>
            <a:ext cx="9144000" cy="6401494"/>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755576" y="2733365"/>
            <a:ext cx="6048672" cy="369332"/>
          </a:xfrm>
          <a:prstGeom prst="rect">
            <a:avLst/>
          </a:prstGeom>
          <a:solidFill>
            <a:schemeClr val="bg1"/>
          </a:solidFill>
        </p:spPr>
        <p:txBody>
          <a:bodyPr wrap="square">
            <a:spAutoFit/>
          </a:bodyPr>
          <a:lstStyle/>
          <a:p>
            <a:pPr lvl="0"/>
            <a:r>
              <a:rPr lang="en-US" dirty="0">
                <a:solidFill>
                  <a:srgbClr val="FF0000"/>
                </a:solidFill>
              </a:rPr>
              <a:t>To delete an un-used plan, click to select the plan.</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3059832" y="3280205"/>
            <a:ext cx="4572000" cy="646331"/>
          </a:xfrm>
          <a:prstGeom prst="rect">
            <a:avLst/>
          </a:prstGeom>
          <a:solidFill>
            <a:schemeClr val="bg1"/>
          </a:solidFill>
        </p:spPr>
        <p:txBody>
          <a:bodyPr>
            <a:spAutoFit/>
          </a:bodyPr>
          <a:lstStyle/>
          <a:p>
            <a:r>
              <a:rPr lang="en-US" dirty="0">
                <a:solidFill>
                  <a:srgbClr val="FF0000"/>
                </a:solidFill>
              </a:rPr>
              <a:t>Click “Delete” button and then “Yes” to confirm to permanently delete the plan.</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44927" y="1669919"/>
            <a:ext cx="8559521"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347864" y="1993393"/>
            <a:ext cx="0" cy="71117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6444208" y="1328632"/>
            <a:ext cx="2128292" cy="197421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580132" y="1044761"/>
            <a:ext cx="500551"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6058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Calendar View</a:t>
            </a:r>
          </a:p>
        </p:txBody>
      </p:sp>
    </p:spTree>
    <p:extLst>
      <p:ext uri="{BB962C8B-B14F-4D97-AF65-F5344CB8AC3E}">
        <p14:creationId xmlns:p14="http://schemas.microsoft.com/office/powerpoint/2010/main" val="2399830881"/>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FADD29-2639-4844-9AAC-C6838F4A81B0}"/>
              </a:ext>
            </a:extLst>
          </p:cNvPr>
          <p:cNvPicPr>
            <a:picLocks noChangeAspect="1"/>
          </p:cNvPicPr>
          <p:nvPr/>
        </p:nvPicPr>
        <p:blipFill>
          <a:blip r:embed="rId2"/>
          <a:stretch>
            <a:fillRect/>
          </a:stretch>
        </p:blipFill>
        <p:spPr>
          <a:xfrm>
            <a:off x="0" y="237619"/>
            <a:ext cx="9144000" cy="6382762"/>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699793" y="2981322"/>
            <a:ext cx="6048672" cy="923330"/>
          </a:xfrm>
          <a:prstGeom prst="rect">
            <a:avLst/>
          </a:prstGeom>
          <a:solidFill>
            <a:schemeClr val="bg1"/>
          </a:solidFill>
        </p:spPr>
        <p:txBody>
          <a:bodyPr wrap="square">
            <a:spAutoFit/>
          </a:bodyPr>
          <a:lstStyle/>
          <a:p>
            <a:r>
              <a:rPr lang="en-GB" dirty="0">
                <a:solidFill>
                  <a:srgbClr val="FF0000"/>
                </a:solidFill>
              </a:rPr>
              <a:t>The Calendar view allows the user to view a plan in a view-only calendar presentation that is suitable for printing.</a:t>
            </a:r>
          </a:p>
          <a:p>
            <a:r>
              <a:rPr lang="en-US" dirty="0">
                <a:solidFill>
                  <a:srgbClr val="FF0000"/>
                </a:solidFill>
              </a:rPr>
              <a:t>No editing of the plan is available in this view. </a:t>
            </a:r>
          </a:p>
        </p:txBody>
      </p:sp>
      <p:sp>
        <p:nvSpPr>
          <p:cNvPr id="6" name="Rectangle 5">
            <a:extLst>
              <a:ext uri="{FF2B5EF4-FFF2-40B4-BE49-F238E27FC236}">
                <a16:creationId xmlns:a16="http://schemas.microsoft.com/office/drawing/2014/main" id="{156F9CF6-4A44-4098-B4A5-DF379AFA3179}"/>
              </a:ext>
            </a:extLst>
          </p:cNvPr>
          <p:cNvSpPr/>
          <p:nvPr/>
        </p:nvSpPr>
        <p:spPr>
          <a:xfrm>
            <a:off x="3563888" y="5113247"/>
            <a:ext cx="4572000" cy="369332"/>
          </a:xfrm>
          <a:prstGeom prst="rect">
            <a:avLst/>
          </a:prstGeom>
          <a:solidFill>
            <a:schemeClr val="bg1"/>
          </a:solidFill>
        </p:spPr>
        <p:txBody>
          <a:bodyPr>
            <a:spAutoFit/>
          </a:bodyPr>
          <a:lstStyle/>
          <a:p>
            <a:r>
              <a:rPr lang="en-US" dirty="0">
                <a:solidFill>
                  <a:srgbClr val="FF0000"/>
                </a:solidFill>
              </a:rPr>
              <a:t>Click “Print” button for printing.</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084168" y="876339"/>
            <a:ext cx="16561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5508104" y="1168271"/>
            <a:ext cx="576064" cy="181305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300192" y="5482579"/>
            <a:ext cx="2292879" cy="70740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05424" y="6093296"/>
            <a:ext cx="500551"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658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08731-EB5C-44D2-97B6-3C3C656754CA}"/>
              </a:ext>
            </a:extLst>
          </p:cNvPr>
          <p:cNvPicPr>
            <a:picLocks noChangeAspect="1"/>
          </p:cNvPicPr>
          <p:nvPr/>
        </p:nvPicPr>
        <p:blipFill>
          <a:blip r:embed="rId2"/>
          <a:stretch>
            <a:fillRect/>
          </a:stretch>
        </p:blipFill>
        <p:spPr>
          <a:xfrm>
            <a:off x="0" y="177799"/>
            <a:ext cx="9144000" cy="637309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572000" y="2326728"/>
            <a:ext cx="4320479" cy="1200329"/>
          </a:xfrm>
          <a:prstGeom prst="rect">
            <a:avLst/>
          </a:prstGeom>
          <a:solidFill>
            <a:schemeClr val="bg1"/>
          </a:solidFill>
        </p:spPr>
        <p:txBody>
          <a:bodyPr wrap="square">
            <a:spAutoFit/>
          </a:bodyPr>
          <a:lstStyle/>
          <a:p>
            <a:r>
              <a:rPr lang="en-US" dirty="0">
                <a:solidFill>
                  <a:srgbClr val="FF0000"/>
                </a:solidFill>
              </a:rPr>
              <a:t>In Calendar View, click the Audit button to generate a Plan Audit, which will display all courses from the Plan in an advising worksheet in an imbedded window.</a:t>
            </a:r>
          </a:p>
        </p:txBody>
      </p:sp>
      <p:sp>
        <p:nvSpPr>
          <p:cNvPr id="6" name="Rectangle 5">
            <a:extLst>
              <a:ext uri="{FF2B5EF4-FFF2-40B4-BE49-F238E27FC236}">
                <a16:creationId xmlns:a16="http://schemas.microsoft.com/office/drawing/2014/main" id="{156F9CF6-4A44-4098-B4A5-DF379AFA3179}"/>
              </a:ext>
            </a:extLst>
          </p:cNvPr>
          <p:cNvSpPr/>
          <p:nvPr/>
        </p:nvSpPr>
        <p:spPr>
          <a:xfrm>
            <a:off x="5442075" y="4611153"/>
            <a:ext cx="1944216" cy="923330"/>
          </a:xfrm>
          <a:prstGeom prst="rect">
            <a:avLst/>
          </a:prstGeom>
          <a:solidFill>
            <a:schemeClr val="bg1"/>
          </a:solidFill>
        </p:spPr>
        <p:txBody>
          <a:bodyPr wrap="square">
            <a:spAutoFit/>
          </a:bodyPr>
          <a:lstStyle/>
          <a:p>
            <a:r>
              <a:rPr lang="en-US" altLang="zh-TW" dirty="0">
                <a:solidFill>
                  <a:srgbClr val="FF0000"/>
                </a:solidFill>
              </a:rPr>
              <a:t>The planned requirements are highlighted.</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226568" y="6092913"/>
            <a:ext cx="43204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6644258" y="3519988"/>
            <a:ext cx="1668426" cy="25729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461690" y="4230960"/>
            <a:ext cx="980385" cy="86317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733816" y="2564904"/>
            <a:ext cx="719201" cy="309445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5557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Notes View</a:t>
            </a:r>
          </a:p>
        </p:txBody>
      </p:sp>
    </p:spTree>
    <p:extLst>
      <p:ext uri="{BB962C8B-B14F-4D97-AF65-F5344CB8AC3E}">
        <p14:creationId xmlns:p14="http://schemas.microsoft.com/office/powerpoint/2010/main" val="252953239"/>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8592F-3869-4236-A16D-9B27456BDADE}"/>
              </a:ext>
            </a:extLst>
          </p:cNvPr>
          <p:cNvPicPr>
            <a:picLocks noChangeAspect="1"/>
          </p:cNvPicPr>
          <p:nvPr/>
        </p:nvPicPr>
        <p:blipFill>
          <a:blip r:embed="rId2"/>
          <a:stretch>
            <a:fillRect/>
          </a:stretch>
        </p:blipFill>
        <p:spPr>
          <a:xfrm>
            <a:off x="0" y="248327"/>
            <a:ext cx="9144000" cy="636134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061006" y="1254729"/>
            <a:ext cx="3941992" cy="1477328"/>
          </a:xfrm>
          <a:prstGeom prst="rect">
            <a:avLst/>
          </a:prstGeom>
          <a:solidFill>
            <a:schemeClr val="bg1"/>
          </a:solidFill>
        </p:spPr>
        <p:txBody>
          <a:bodyPr wrap="square">
            <a:spAutoFit/>
          </a:bodyPr>
          <a:lstStyle/>
          <a:p>
            <a:r>
              <a:rPr lang="en-GB" dirty="0">
                <a:solidFill>
                  <a:srgbClr val="FF0000"/>
                </a:solidFill>
              </a:rPr>
              <a:t>The Notes view allows the user to view a plan in a comprehensive view-only presentation that is suitable for printing, with or without notes inline. </a:t>
            </a:r>
            <a:r>
              <a:rPr lang="en-US" dirty="0">
                <a:solidFill>
                  <a:srgbClr val="FF0000"/>
                </a:solidFill>
              </a:rPr>
              <a:t>No editing of the plan is available in this view. </a:t>
            </a:r>
          </a:p>
        </p:txBody>
      </p:sp>
      <p:sp>
        <p:nvSpPr>
          <p:cNvPr id="6" name="Rectangle 5">
            <a:extLst>
              <a:ext uri="{FF2B5EF4-FFF2-40B4-BE49-F238E27FC236}">
                <a16:creationId xmlns:a16="http://schemas.microsoft.com/office/drawing/2014/main" id="{156F9CF6-4A44-4098-B4A5-DF379AFA3179}"/>
              </a:ext>
            </a:extLst>
          </p:cNvPr>
          <p:cNvSpPr/>
          <p:nvPr/>
        </p:nvSpPr>
        <p:spPr>
          <a:xfrm>
            <a:off x="5292080" y="2296510"/>
            <a:ext cx="3024336" cy="1754326"/>
          </a:xfrm>
          <a:prstGeom prst="rect">
            <a:avLst/>
          </a:prstGeom>
          <a:solidFill>
            <a:schemeClr val="bg1"/>
          </a:solidFill>
        </p:spPr>
        <p:txBody>
          <a:bodyPr wrap="square">
            <a:spAutoFit/>
          </a:bodyPr>
          <a:lstStyle/>
          <a:p>
            <a:r>
              <a:rPr lang="en-GB" dirty="0">
                <a:solidFill>
                  <a:srgbClr val="FF0000"/>
                </a:solidFill>
              </a:rPr>
              <a:t>In the Expanded mode, plan, term and requirement notes display underneath the corresponding item, and will be included when printing.  Click “Print” for printing.</a:t>
            </a:r>
          </a:p>
        </p:txBody>
      </p:sp>
      <p:sp>
        <p:nvSpPr>
          <p:cNvPr id="7" name="Rectangle 6">
            <a:extLst>
              <a:ext uri="{FF2B5EF4-FFF2-40B4-BE49-F238E27FC236}">
                <a16:creationId xmlns:a16="http://schemas.microsoft.com/office/drawing/2014/main" id="{99CA2A83-192B-4B73-9516-AB58C0432481}"/>
              </a:ext>
            </a:extLst>
          </p:cNvPr>
          <p:cNvSpPr/>
          <p:nvPr/>
        </p:nvSpPr>
        <p:spPr>
          <a:xfrm>
            <a:off x="6084168" y="855780"/>
            <a:ext cx="16561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6002998" y="1131160"/>
            <a:ext cx="1047603" cy="45282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588224" y="4064654"/>
            <a:ext cx="2160240" cy="207659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36794" y="6141246"/>
            <a:ext cx="423479" cy="2651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0572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8592F-3869-4236-A16D-9B27456BDADE}"/>
              </a:ext>
            </a:extLst>
          </p:cNvPr>
          <p:cNvPicPr>
            <a:picLocks noChangeAspect="1"/>
          </p:cNvPicPr>
          <p:nvPr/>
        </p:nvPicPr>
        <p:blipFill>
          <a:blip r:embed="rId2"/>
          <a:stretch>
            <a:fillRect/>
          </a:stretch>
        </p:blipFill>
        <p:spPr>
          <a:xfrm>
            <a:off x="0" y="248327"/>
            <a:ext cx="9144000" cy="636134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626411" y="1186443"/>
            <a:ext cx="3941992" cy="646331"/>
          </a:xfrm>
          <a:prstGeom prst="rect">
            <a:avLst/>
          </a:prstGeom>
          <a:solidFill>
            <a:schemeClr val="bg1"/>
          </a:solidFill>
        </p:spPr>
        <p:txBody>
          <a:bodyPr wrap="square">
            <a:spAutoFit/>
          </a:bodyPr>
          <a:lstStyle/>
          <a:p>
            <a:r>
              <a:rPr lang="en-US" dirty="0">
                <a:solidFill>
                  <a:srgbClr val="FF0000"/>
                </a:solidFill>
              </a:rPr>
              <a:t>Click “Hide all notes” to enter </a:t>
            </a:r>
            <a:r>
              <a:rPr lang="en-GB" dirty="0">
                <a:solidFill>
                  <a:srgbClr val="FF0000"/>
                </a:solidFill>
              </a:rPr>
              <a:t>Collapsed mode.</a:t>
            </a:r>
            <a:endParaRPr lang="en-US"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107505" y="2077953"/>
            <a:ext cx="115212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a:off x="1271479" y="1846517"/>
            <a:ext cx="1212289" cy="37743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414259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D5223-D5FF-4C80-A923-7E0BA7304110}"/>
              </a:ext>
            </a:extLst>
          </p:cNvPr>
          <p:cNvPicPr>
            <a:picLocks noChangeAspect="1"/>
          </p:cNvPicPr>
          <p:nvPr/>
        </p:nvPicPr>
        <p:blipFill>
          <a:blip r:embed="rId2"/>
          <a:stretch>
            <a:fillRect/>
          </a:stretch>
        </p:blipFill>
        <p:spPr>
          <a:xfrm>
            <a:off x="0" y="227212"/>
            <a:ext cx="9144000" cy="640357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717005" y="1405380"/>
            <a:ext cx="6048672" cy="646331"/>
          </a:xfrm>
          <a:prstGeom prst="rect">
            <a:avLst/>
          </a:prstGeom>
          <a:solidFill>
            <a:schemeClr val="bg1"/>
          </a:solidFill>
        </p:spPr>
        <p:txBody>
          <a:bodyPr wrap="square">
            <a:spAutoFit/>
          </a:bodyPr>
          <a:lstStyle/>
          <a:p>
            <a:r>
              <a:rPr lang="en-GB" dirty="0">
                <a:solidFill>
                  <a:srgbClr val="FF0000"/>
                </a:solidFill>
              </a:rPr>
              <a:t>In the Collapsed mode, a note icon will display to the right of that item, but note text will not be included when printing. </a:t>
            </a:r>
            <a:endParaRPr lang="en-US"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2198242" y="2555630"/>
            <a:ext cx="4432400" cy="923330"/>
          </a:xfrm>
          <a:prstGeom prst="rect">
            <a:avLst/>
          </a:prstGeom>
          <a:solidFill>
            <a:schemeClr val="bg1"/>
          </a:solidFill>
        </p:spPr>
        <p:txBody>
          <a:bodyPr wrap="square">
            <a:spAutoFit/>
          </a:bodyPr>
          <a:lstStyle/>
          <a:p>
            <a:r>
              <a:rPr lang="en-GB" dirty="0">
                <a:solidFill>
                  <a:srgbClr val="FF0000"/>
                </a:solidFill>
              </a:rPr>
              <a:t>Hovering over this icon will show a note preview, and clicking on this icon will open the Notes window.</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571501" y="1261490"/>
            <a:ext cx="2560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stCxn id="5" idx="1"/>
          </p:cNvCxnSpPr>
          <p:nvPr/>
        </p:nvCxnSpPr>
        <p:spPr>
          <a:xfrm flipH="1" flipV="1">
            <a:off x="846853" y="1431440"/>
            <a:ext cx="1870152" cy="29710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626595" y="2957558"/>
            <a:ext cx="1979827" cy="2723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36794" y="3140968"/>
            <a:ext cx="327694" cy="33799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2150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EE6DA2-095A-49FA-AEAA-7DCE40792566}"/>
              </a:ext>
            </a:extLst>
          </p:cNvPr>
          <p:cNvPicPr>
            <a:picLocks noChangeAspect="1"/>
          </p:cNvPicPr>
          <p:nvPr/>
        </p:nvPicPr>
        <p:blipFill>
          <a:blip r:embed="rId2"/>
          <a:stretch>
            <a:fillRect/>
          </a:stretch>
        </p:blipFill>
        <p:spPr>
          <a:xfrm>
            <a:off x="0" y="241088"/>
            <a:ext cx="9144000" cy="6375824"/>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572000" y="2326728"/>
            <a:ext cx="4320479" cy="1200329"/>
          </a:xfrm>
          <a:prstGeom prst="rect">
            <a:avLst/>
          </a:prstGeom>
          <a:solidFill>
            <a:schemeClr val="bg1"/>
          </a:solidFill>
        </p:spPr>
        <p:txBody>
          <a:bodyPr wrap="square">
            <a:spAutoFit/>
          </a:bodyPr>
          <a:lstStyle/>
          <a:p>
            <a:r>
              <a:rPr lang="en-US" dirty="0">
                <a:solidFill>
                  <a:srgbClr val="FF0000"/>
                </a:solidFill>
              </a:rPr>
              <a:t>In Notes View, click the Audit button to generate a Plan Audit, which will display all courses from the Plan in an advising worksheet in an imbedded window.</a:t>
            </a:r>
          </a:p>
        </p:txBody>
      </p:sp>
      <p:sp>
        <p:nvSpPr>
          <p:cNvPr id="6" name="Rectangle 5">
            <a:extLst>
              <a:ext uri="{FF2B5EF4-FFF2-40B4-BE49-F238E27FC236}">
                <a16:creationId xmlns:a16="http://schemas.microsoft.com/office/drawing/2014/main" id="{156F9CF6-4A44-4098-B4A5-DF379AFA3179}"/>
              </a:ext>
            </a:extLst>
          </p:cNvPr>
          <p:cNvSpPr/>
          <p:nvPr/>
        </p:nvSpPr>
        <p:spPr>
          <a:xfrm>
            <a:off x="5442075" y="4611153"/>
            <a:ext cx="1944216" cy="923330"/>
          </a:xfrm>
          <a:prstGeom prst="rect">
            <a:avLst/>
          </a:prstGeom>
          <a:solidFill>
            <a:schemeClr val="bg1"/>
          </a:solidFill>
        </p:spPr>
        <p:txBody>
          <a:bodyPr wrap="square">
            <a:spAutoFit/>
          </a:bodyPr>
          <a:lstStyle/>
          <a:p>
            <a:r>
              <a:rPr lang="en-US" altLang="zh-TW" dirty="0">
                <a:solidFill>
                  <a:srgbClr val="FF0000"/>
                </a:solidFill>
              </a:rPr>
              <a:t>The planned requirements are highlighted.</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226568" y="6092913"/>
            <a:ext cx="43204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6644258" y="3519988"/>
            <a:ext cx="1668426" cy="25729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461690" y="4230960"/>
            <a:ext cx="980385" cy="86317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686745" y="2440026"/>
            <a:ext cx="719201" cy="322122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744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07437-72D6-49DD-965E-DC53E2D99069}"/>
              </a:ext>
            </a:extLst>
          </p:cNvPr>
          <p:cNvPicPr>
            <a:picLocks noChangeAspect="1"/>
          </p:cNvPicPr>
          <p:nvPr/>
        </p:nvPicPr>
        <p:blipFill>
          <a:blip r:embed="rId2"/>
          <a:stretch>
            <a:fillRect/>
          </a:stretch>
        </p:blipFill>
        <p:spPr>
          <a:xfrm>
            <a:off x="582307" y="0"/>
            <a:ext cx="7979386" cy="6858000"/>
          </a:xfrm>
          <a:prstGeom prst="rect">
            <a:avLst/>
          </a:prstGeom>
        </p:spPr>
      </p:pic>
      <p:sp>
        <p:nvSpPr>
          <p:cNvPr id="5" name="Rectangle 4"/>
          <p:cNvSpPr/>
          <p:nvPr/>
        </p:nvSpPr>
        <p:spPr>
          <a:xfrm>
            <a:off x="1619672" y="1340769"/>
            <a:ext cx="6855746" cy="185091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p:cNvCxnSpPr/>
          <p:nvPr/>
        </p:nvCxnSpPr>
        <p:spPr>
          <a:xfrm flipH="1">
            <a:off x="6372200" y="980728"/>
            <a:ext cx="360040" cy="35775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6156176" y="620688"/>
            <a:ext cx="2071687" cy="338138"/>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Student Information</a:t>
            </a:r>
            <a:endParaRPr lang="zh-TW" altLang="en-US" sz="1600" dirty="0">
              <a:solidFill>
                <a:srgbClr val="FF0000"/>
              </a:solidFill>
            </a:endParaRPr>
          </a:p>
        </p:txBody>
      </p:sp>
      <p:sp>
        <p:nvSpPr>
          <p:cNvPr id="16" name="Rectangle 15"/>
          <p:cNvSpPr/>
          <p:nvPr/>
        </p:nvSpPr>
        <p:spPr>
          <a:xfrm>
            <a:off x="1608865" y="3191687"/>
            <a:ext cx="6907620" cy="20146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7" name="Straight Arrow Connector 16"/>
          <p:cNvCxnSpPr>
            <a:cxnSpLocks/>
          </p:cNvCxnSpPr>
          <p:nvPr/>
        </p:nvCxnSpPr>
        <p:spPr>
          <a:xfrm flipH="1">
            <a:off x="5956291" y="2491428"/>
            <a:ext cx="470787" cy="7422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156176" y="1916832"/>
            <a:ext cx="2071687" cy="584200"/>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Programme requirement block</a:t>
            </a:r>
            <a:endParaRPr lang="zh-TW" altLang="en-US" sz="1600" dirty="0">
              <a:solidFill>
                <a:srgbClr val="FF0000"/>
              </a:solidFill>
            </a:endParaRPr>
          </a:p>
        </p:txBody>
      </p:sp>
      <p:sp>
        <p:nvSpPr>
          <p:cNvPr id="21" name="Rectangle 20"/>
          <p:cNvSpPr/>
          <p:nvPr/>
        </p:nvSpPr>
        <p:spPr>
          <a:xfrm>
            <a:off x="1715253" y="3410282"/>
            <a:ext cx="144016"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3" name="Straight Arrow Connector 22"/>
          <p:cNvCxnSpPr>
            <a:cxnSpLocks/>
          </p:cNvCxnSpPr>
          <p:nvPr/>
        </p:nvCxnSpPr>
        <p:spPr>
          <a:xfrm flipV="1">
            <a:off x="1900155" y="3039287"/>
            <a:ext cx="664912" cy="3709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srcRect l="12376" t="52486" r="85771" b="45297"/>
          <a:stretch>
            <a:fillRect/>
          </a:stretch>
        </p:blipFill>
        <p:spPr bwMode="auto">
          <a:xfrm>
            <a:off x="2565067" y="2753537"/>
            <a:ext cx="285750" cy="285750"/>
          </a:xfrm>
          <a:prstGeom prst="rect">
            <a:avLst/>
          </a:prstGeom>
          <a:noFill/>
          <a:ln w="9525">
            <a:noFill/>
            <a:miter lim="800000"/>
            <a:headEnd/>
            <a:tailEnd/>
          </a:ln>
        </p:spPr>
      </p:pic>
      <p:sp>
        <p:nvSpPr>
          <p:cNvPr id="26" name="TextBox 25"/>
          <p:cNvSpPr txBox="1">
            <a:spLocks noChangeArrowheads="1"/>
          </p:cNvSpPr>
          <p:nvPr/>
        </p:nvSpPr>
        <p:spPr bwMode="auto">
          <a:xfrm>
            <a:off x="2850817" y="2763062"/>
            <a:ext cx="85725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Complete</a:t>
            </a:r>
            <a:endParaRPr lang="zh-TW" altLang="en-US" sz="1200" dirty="0">
              <a:solidFill>
                <a:srgbClr val="FF0000"/>
              </a:solidFill>
            </a:endParaRPr>
          </a:p>
        </p:txBody>
      </p:sp>
      <p:sp>
        <p:nvSpPr>
          <p:cNvPr id="27" name="Rectangle 26"/>
          <p:cNvSpPr/>
          <p:nvPr/>
        </p:nvSpPr>
        <p:spPr>
          <a:xfrm>
            <a:off x="1715253" y="4605619"/>
            <a:ext cx="144016" cy="1440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8" name="Straight Arrow Connector 27"/>
          <p:cNvCxnSpPr>
            <a:cxnSpLocks/>
            <a:stCxn id="27" idx="3"/>
          </p:cNvCxnSpPr>
          <p:nvPr/>
        </p:nvCxnSpPr>
        <p:spPr>
          <a:xfrm flipV="1">
            <a:off x="1859269" y="4292331"/>
            <a:ext cx="1374965" cy="3852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15253" y="3923847"/>
            <a:ext cx="144016" cy="1440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2" name="Straight Arrow Connector 31"/>
          <p:cNvCxnSpPr/>
          <p:nvPr/>
        </p:nvCxnSpPr>
        <p:spPr>
          <a:xfrm flipV="1">
            <a:off x="1905422" y="3518294"/>
            <a:ext cx="952074" cy="45407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567798" y="5257088"/>
            <a:ext cx="6907620" cy="141227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6" name="Straight Arrow Connector 35"/>
          <p:cNvCxnSpPr>
            <a:cxnSpLocks/>
          </p:cNvCxnSpPr>
          <p:nvPr/>
        </p:nvCxnSpPr>
        <p:spPr>
          <a:xfrm flipH="1">
            <a:off x="5594648" y="4803104"/>
            <a:ext cx="478713" cy="45398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6084168" y="4462059"/>
            <a:ext cx="2071687" cy="338137"/>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Study Area blocks</a:t>
            </a:r>
            <a:endParaRPr lang="zh-TW" altLang="en-US" sz="1600" dirty="0">
              <a:solidFill>
                <a:srgbClr val="FF0000"/>
              </a:solidFill>
            </a:endParaRPr>
          </a:p>
        </p:txBody>
      </p:sp>
      <p:sp>
        <p:nvSpPr>
          <p:cNvPr id="12" name="Rectangle 11"/>
          <p:cNvSpPr/>
          <p:nvPr/>
        </p:nvSpPr>
        <p:spPr>
          <a:xfrm>
            <a:off x="1619672" y="768550"/>
            <a:ext cx="1237824"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p:cNvCxnSpPr>
            <a:stCxn id="15" idx="1"/>
          </p:cNvCxnSpPr>
          <p:nvPr/>
        </p:nvCxnSpPr>
        <p:spPr>
          <a:xfrm flipH="1">
            <a:off x="2869394" y="740695"/>
            <a:ext cx="582909" cy="7528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3452303" y="478757"/>
            <a:ext cx="2071688" cy="523875"/>
          </a:xfrm>
          <a:prstGeom prst="rect">
            <a:avLst/>
          </a:prstGeom>
          <a:solidFill>
            <a:schemeClr val="bg1"/>
          </a:solidFill>
          <a:ln w="9525">
            <a:noFill/>
            <a:miter lim="800000"/>
            <a:headEnd/>
            <a:tailEnd/>
          </a:ln>
        </p:spPr>
        <p:txBody>
          <a:bodyPr>
            <a:spAutoFit/>
          </a:bodyPr>
          <a:lstStyle/>
          <a:p>
            <a:r>
              <a:rPr lang="en-US" altLang="zh-TW" sz="1400" dirty="0">
                <a:solidFill>
                  <a:srgbClr val="FF0000"/>
                </a:solidFill>
              </a:rPr>
              <a:t>Format: Student View (default)</a:t>
            </a:r>
            <a:endParaRPr lang="zh-TW" altLang="en-US" sz="1400" dirty="0">
              <a:solidFill>
                <a:srgbClr val="FF0000"/>
              </a:solidFill>
            </a:endParaRPr>
          </a:p>
        </p:txBody>
      </p:sp>
      <p:sp>
        <p:nvSpPr>
          <p:cNvPr id="38" name="Rectangle 37">
            <a:extLst>
              <a:ext uri="{FF2B5EF4-FFF2-40B4-BE49-F238E27FC236}">
                <a16:creationId xmlns:a16="http://schemas.microsoft.com/office/drawing/2014/main" id="{17EF3D76-3225-4A66-8C4A-25F920647FCB}"/>
              </a:ext>
            </a:extLst>
          </p:cNvPr>
          <p:cNvSpPr/>
          <p:nvPr/>
        </p:nvSpPr>
        <p:spPr>
          <a:xfrm>
            <a:off x="457080" y="1280990"/>
            <a:ext cx="1156599" cy="22181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9" name="Straight Arrow Connector 38">
            <a:extLst>
              <a:ext uri="{FF2B5EF4-FFF2-40B4-BE49-F238E27FC236}">
                <a16:creationId xmlns:a16="http://schemas.microsoft.com/office/drawing/2014/main" id="{27F59BD0-2224-44A8-8D97-3334F4340DF4}"/>
              </a:ext>
            </a:extLst>
          </p:cNvPr>
          <p:cNvCxnSpPr>
            <a:cxnSpLocks/>
          </p:cNvCxnSpPr>
          <p:nvPr/>
        </p:nvCxnSpPr>
        <p:spPr>
          <a:xfrm flipV="1">
            <a:off x="818037" y="3499134"/>
            <a:ext cx="136406" cy="75094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3A92C5C-748B-456D-A576-FE7B4D3499EB}"/>
              </a:ext>
            </a:extLst>
          </p:cNvPr>
          <p:cNvSpPr txBox="1">
            <a:spLocks noChangeArrowheads="1"/>
          </p:cNvSpPr>
          <p:nvPr/>
        </p:nvSpPr>
        <p:spPr bwMode="auto">
          <a:xfrm>
            <a:off x="457080" y="4210968"/>
            <a:ext cx="957265"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Legend</a:t>
            </a:r>
            <a:endParaRPr lang="zh-TW" altLang="en-US" sz="1600" dirty="0">
              <a:solidFill>
                <a:srgbClr val="FF0000"/>
              </a:solidFill>
            </a:endParaRPr>
          </a:p>
        </p:txBody>
      </p:sp>
      <p:grpSp>
        <p:nvGrpSpPr>
          <p:cNvPr id="4" name="Group 3">
            <a:extLst>
              <a:ext uri="{FF2B5EF4-FFF2-40B4-BE49-F238E27FC236}">
                <a16:creationId xmlns:a16="http://schemas.microsoft.com/office/drawing/2014/main" id="{354F495C-B673-4F79-94CF-1FBC3AA77A15}"/>
              </a:ext>
            </a:extLst>
          </p:cNvPr>
          <p:cNvGrpSpPr/>
          <p:nvPr/>
        </p:nvGrpSpPr>
        <p:grpSpPr>
          <a:xfrm>
            <a:off x="2941817" y="3382549"/>
            <a:ext cx="1337750" cy="292757"/>
            <a:chOff x="2941817" y="3382549"/>
            <a:chExt cx="1337750" cy="292757"/>
          </a:xfrm>
        </p:grpSpPr>
        <p:sp>
          <p:nvSpPr>
            <p:cNvPr id="33" name="TextBox 32"/>
            <p:cNvSpPr txBox="1">
              <a:spLocks noChangeArrowheads="1"/>
            </p:cNvSpPr>
            <p:nvPr/>
          </p:nvSpPr>
          <p:spPr bwMode="auto">
            <a:xfrm>
              <a:off x="3136567" y="3382549"/>
              <a:ext cx="114300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In-Progress</a:t>
              </a:r>
              <a:endParaRPr lang="zh-TW" altLang="en-US" sz="1200" dirty="0">
                <a:solidFill>
                  <a:srgbClr val="FF0000"/>
                </a:solidFill>
              </a:endParaRPr>
            </a:p>
          </p:txBody>
        </p:sp>
        <p:pic>
          <p:nvPicPr>
            <p:cNvPr id="41" name="Picture 40">
              <a:extLst>
                <a:ext uri="{FF2B5EF4-FFF2-40B4-BE49-F238E27FC236}">
                  <a16:creationId xmlns:a16="http://schemas.microsoft.com/office/drawing/2014/main" id="{B05EAB90-700D-4044-B703-E90B3D566D11}"/>
                </a:ext>
              </a:extLst>
            </p:cNvPr>
            <p:cNvPicPr>
              <a:picLocks noChangeAspect="1"/>
            </p:cNvPicPr>
            <p:nvPr/>
          </p:nvPicPr>
          <p:blipFill>
            <a:blip r:embed="rId4"/>
            <a:stretch>
              <a:fillRect/>
            </a:stretch>
          </p:blipFill>
          <p:spPr>
            <a:xfrm>
              <a:off x="2941817" y="3386138"/>
              <a:ext cx="247858" cy="289168"/>
            </a:xfrm>
            <a:prstGeom prst="rect">
              <a:avLst/>
            </a:prstGeom>
          </p:spPr>
        </p:pic>
      </p:grpSp>
      <p:grpSp>
        <p:nvGrpSpPr>
          <p:cNvPr id="3" name="Group 2">
            <a:extLst>
              <a:ext uri="{FF2B5EF4-FFF2-40B4-BE49-F238E27FC236}">
                <a16:creationId xmlns:a16="http://schemas.microsoft.com/office/drawing/2014/main" id="{713BAA09-AA86-4034-A38A-E20722A6465B}"/>
              </a:ext>
            </a:extLst>
          </p:cNvPr>
          <p:cNvGrpSpPr/>
          <p:nvPr/>
        </p:nvGrpSpPr>
        <p:grpSpPr>
          <a:xfrm>
            <a:off x="3265179" y="4169618"/>
            <a:ext cx="1339216" cy="279892"/>
            <a:chOff x="3265179" y="4169618"/>
            <a:chExt cx="1339216" cy="279892"/>
          </a:xfrm>
        </p:grpSpPr>
        <p:sp>
          <p:nvSpPr>
            <p:cNvPr id="29" name="TextBox 28"/>
            <p:cNvSpPr txBox="1">
              <a:spLocks noChangeArrowheads="1"/>
            </p:cNvSpPr>
            <p:nvPr/>
          </p:nvSpPr>
          <p:spPr bwMode="auto">
            <a:xfrm>
              <a:off x="3461395" y="4173285"/>
              <a:ext cx="114300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Not complete</a:t>
              </a:r>
              <a:endParaRPr lang="zh-TW" altLang="en-US" sz="1200" dirty="0">
                <a:solidFill>
                  <a:srgbClr val="FF0000"/>
                </a:solidFill>
              </a:endParaRPr>
            </a:p>
          </p:txBody>
        </p:sp>
        <p:pic>
          <p:nvPicPr>
            <p:cNvPr id="42" name="Picture 41">
              <a:extLst>
                <a:ext uri="{FF2B5EF4-FFF2-40B4-BE49-F238E27FC236}">
                  <a16:creationId xmlns:a16="http://schemas.microsoft.com/office/drawing/2014/main" id="{97B47E1B-20DC-4FF4-BC97-AB5D732201BB}"/>
                </a:ext>
              </a:extLst>
            </p:cNvPr>
            <p:cNvPicPr>
              <a:picLocks noChangeAspect="1"/>
            </p:cNvPicPr>
            <p:nvPr/>
          </p:nvPicPr>
          <p:blipFill>
            <a:blip r:embed="rId5"/>
            <a:stretch>
              <a:fillRect/>
            </a:stretch>
          </p:blipFill>
          <p:spPr>
            <a:xfrm>
              <a:off x="3265179" y="4169618"/>
              <a:ext cx="281864" cy="274247"/>
            </a:xfrm>
            <a:prstGeom prst="rect">
              <a:avLst/>
            </a:prstGeom>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par>
                                <p:cTn id="29" presetID="4"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par>
                          <p:cTn id="67" fill="hold">
                            <p:stCondLst>
                              <p:cond delay="500"/>
                            </p:stCondLst>
                            <p:childTnLst>
                              <p:par>
                                <p:cTn id="68" presetID="4"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ox(in)">
                                      <p:cBhvr>
                                        <p:cTn id="70" dur="500"/>
                                        <p:tgtEl>
                                          <p:spTgt spid="21"/>
                                        </p:tgtEl>
                                      </p:cBhvr>
                                    </p:animEffect>
                                  </p:childTnLst>
                                </p:cTn>
                              </p:par>
                              <p:par>
                                <p:cTn id="71" presetID="4" presetClass="entr" presetSubtype="16"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ox(in)">
                                      <p:cBhvr>
                                        <p:cTn id="73" dur="500"/>
                                        <p:tgtEl>
                                          <p:spTgt spid="23"/>
                                        </p:tgtEl>
                                      </p:cBhvr>
                                    </p:animEffect>
                                  </p:childTnLst>
                                </p:cTn>
                              </p:par>
                              <p:par>
                                <p:cTn id="74" presetID="4" presetClass="entr" presetSubtype="16"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ox(in)">
                                      <p:cBhvr>
                                        <p:cTn id="76" dur="500"/>
                                        <p:tgtEl>
                                          <p:spTgt spid="2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ox(in)">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childTnLst>
                          </p:cTn>
                        </p:par>
                        <p:par>
                          <p:cTn id="94" fill="hold">
                            <p:stCondLst>
                              <p:cond delay="500"/>
                            </p:stCondLst>
                            <p:childTnLst>
                              <p:par>
                                <p:cTn id="95" presetID="4"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ox(in)">
                                      <p:cBhvr>
                                        <p:cTn id="97" dur="500"/>
                                        <p:tgtEl>
                                          <p:spTgt spid="27"/>
                                        </p:tgtEl>
                                      </p:cBhvr>
                                    </p:animEffect>
                                  </p:childTnLst>
                                </p:cTn>
                              </p:par>
                              <p:par>
                                <p:cTn id="98" presetID="4" presetClass="entr" presetSubtype="16"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ox(in)">
                                      <p:cBhvr>
                                        <p:cTn id="100" dur="500"/>
                                        <p:tgtEl>
                                          <p:spTgt spid="28"/>
                                        </p:tgtEl>
                                      </p:cBhvr>
                                    </p:animEffect>
                                  </p:childTnLst>
                                </p:cTn>
                              </p:par>
                              <p:par>
                                <p:cTn id="101" presetID="3" presetClass="entr" presetSubtype="1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blinds(horizontal)">
                                      <p:cBhvr>
                                        <p:cTn id="103" dur="500"/>
                                        <p:tgtEl>
                                          <p:spTgt spid="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27"/>
                                        </p:tgtEl>
                                      </p:cBhvr>
                                    </p:animEffect>
                                    <p:set>
                                      <p:cBhvr>
                                        <p:cTn id="108" dur="1" fill="hold">
                                          <p:stCondLst>
                                            <p:cond delay="499"/>
                                          </p:stCondLst>
                                        </p:cTn>
                                        <p:tgtEl>
                                          <p:spTgt spid="27"/>
                                        </p:tgtEl>
                                        <p:attrNameLst>
                                          <p:attrName>style.visibility</p:attrName>
                                        </p:attrNameLst>
                                      </p:cBhvr>
                                      <p:to>
                                        <p:strVal val="hidden"/>
                                      </p:to>
                                    </p:set>
                                  </p:childTnLst>
                                </p:cTn>
                              </p:par>
                              <p:par>
                                <p:cTn id="109" presetID="3" presetClass="exit" presetSubtype="10" fill="hold" nodeType="withEffect">
                                  <p:stCondLst>
                                    <p:cond delay="0"/>
                                  </p:stCondLst>
                                  <p:childTnLst>
                                    <p:animEffect transition="out" filter="blinds(horizontal)">
                                      <p:cBhvr>
                                        <p:cTn id="110" dur="500"/>
                                        <p:tgtEl>
                                          <p:spTgt spid="28"/>
                                        </p:tgtEl>
                                      </p:cBhvr>
                                    </p:animEffect>
                                    <p:set>
                                      <p:cBhvr>
                                        <p:cTn id="111" dur="1" fill="hold">
                                          <p:stCondLst>
                                            <p:cond delay="499"/>
                                          </p:stCondLst>
                                        </p:cTn>
                                        <p:tgtEl>
                                          <p:spTgt spid="28"/>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3"/>
                                        </p:tgtEl>
                                      </p:cBhvr>
                                    </p:animEffect>
                                    <p:set>
                                      <p:cBhvr>
                                        <p:cTn id="114" dur="1" fill="hold">
                                          <p:stCondLst>
                                            <p:cond delay="499"/>
                                          </p:stCondLst>
                                        </p:cTn>
                                        <p:tgtEl>
                                          <p:spTgt spid="3"/>
                                        </p:tgtEl>
                                        <p:attrNameLst>
                                          <p:attrName>style.visibility</p:attrName>
                                        </p:attrNameLst>
                                      </p:cBhvr>
                                      <p:to>
                                        <p:strVal val="hidden"/>
                                      </p:to>
                                    </p:set>
                                  </p:childTnLst>
                                </p:cTn>
                              </p:par>
                            </p:childTnLst>
                          </p:cTn>
                        </p:par>
                        <p:par>
                          <p:cTn id="115" fill="hold">
                            <p:stCondLst>
                              <p:cond delay="500"/>
                            </p:stCondLst>
                            <p:childTnLst>
                              <p:par>
                                <p:cTn id="116" presetID="4" presetClass="entr" presetSubtype="16"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box(in)">
                                      <p:cBhvr>
                                        <p:cTn id="118" dur="500"/>
                                        <p:tgtEl>
                                          <p:spTgt spid="31"/>
                                        </p:tgtEl>
                                      </p:cBhvr>
                                    </p:animEffect>
                                  </p:childTnLst>
                                </p:cTn>
                              </p:par>
                              <p:par>
                                <p:cTn id="119" presetID="4" presetClass="entr" presetSubtype="16" fill="hold"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box(in)">
                                      <p:cBhvr>
                                        <p:cTn id="121" dur="500"/>
                                        <p:tgtEl>
                                          <p:spTgt spid="32"/>
                                        </p:tgtEl>
                                      </p:cBhvr>
                                    </p:animEffect>
                                  </p:childTnLst>
                                </p:cTn>
                              </p:par>
                              <p:par>
                                <p:cTn id="122" presetID="3" presetClass="entr" presetSubtype="10" fill="hold" nodeType="with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blinds(horizontal)">
                                      <p:cBhvr>
                                        <p:cTn id="124" dur="500"/>
                                        <p:tgtEl>
                                          <p:spTgt spid="4"/>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xit" presetSubtype="10" fill="hold" grpId="1" nodeType="clickEffect">
                                  <p:stCondLst>
                                    <p:cond delay="0"/>
                                  </p:stCondLst>
                                  <p:childTnLst>
                                    <p:animEffect transition="out" filter="blinds(horizontal)">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3" presetClass="exit" presetSubtype="10" fill="hold" nodeType="withEffect">
                                  <p:stCondLst>
                                    <p:cond delay="0"/>
                                  </p:stCondLst>
                                  <p:childTnLst>
                                    <p:animEffect transition="out" filter="blinds(horizontal)">
                                      <p:cBhvr>
                                        <p:cTn id="131" dur="500"/>
                                        <p:tgtEl>
                                          <p:spTgt spid="32"/>
                                        </p:tgtEl>
                                      </p:cBhvr>
                                    </p:animEffect>
                                    <p:set>
                                      <p:cBhvr>
                                        <p:cTn id="132" dur="1" fill="hold">
                                          <p:stCondLst>
                                            <p:cond delay="499"/>
                                          </p:stCondLst>
                                        </p:cTn>
                                        <p:tgtEl>
                                          <p:spTgt spid="32"/>
                                        </p:tgtEl>
                                        <p:attrNameLst>
                                          <p:attrName>style.visibility</p:attrName>
                                        </p:attrNameLst>
                                      </p:cBhvr>
                                      <p:to>
                                        <p:strVal val="hidden"/>
                                      </p:to>
                                    </p:set>
                                  </p:childTnLst>
                                </p:cTn>
                              </p:par>
                              <p:par>
                                <p:cTn id="133" presetID="3" presetClass="exit" presetSubtype="10" fill="hold" nodeType="withEffect">
                                  <p:stCondLst>
                                    <p:cond delay="0"/>
                                  </p:stCondLst>
                                  <p:childTnLst>
                                    <p:animEffect transition="out" filter="blinds(horizontal)">
                                      <p:cBhvr>
                                        <p:cTn id="134" dur="500"/>
                                        <p:tgtEl>
                                          <p:spTgt spid="4"/>
                                        </p:tgtEl>
                                      </p:cBhvr>
                                    </p:animEffect>
                                    <p:set>
                                      <p:cBhvr>
                                        <p:cTn id="135" dur="1" fill="hold">
                                          <p:stCondLst>
                                            <p:cond delay="499"/>
                                          </p:stCondLst>
                                        </p:cTn>
                                        <p:tgtEl>
                                          <p:spTgt spid="4"/>
                                        </p:tgtEl>
                                        <p:attrNameLst>
                                          <p:attrName>style.visibility</p:attrName>
                                        </p:attrNameLst>
                                      </p:cBhvr>
                                      <p:to>
                                        <p:strVal val="hidden"/>
                                      </p:to>
                                    </p:set>
                                  </p:childTnLst>
                                </p:cTn>
                              </p:par>
                            </p:childTnLst>
                          </p:cTn>
                        </p:par>
                        <p:par>
                          <p:cTn id="136" fill="hold">
                            <p:stCondLst>
                              <p:cond delay="500"/>
                            </p:stCondLst>
                            <p:childTnLst>
                              <p:par>
                                <p:cTn id="137" presetID="4" presetClass="entr" presetSubtype="16"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box(in)">
                                      <p:cBhvr>
                                        <p:cTn id="139" dur="500"/>
                                        <p:tgtEl>
                                          <p:spTgt spid="35"/>
                                        </p:tgtEl>
                                      </p:cBhvr>
                                    </p:animEffect>
                                  </p:childTnLst>
                                </p:cTn>
                              </p:par>
                              <p:par>
                                <p:cTn id="140" presetID="4" presetClass="entr" presetSubtype="16" fill="hold"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ox(in)">
                                      <p:cBhvr>
                                        <p:cTn id="142" dur="500"/>
                                        <p:tgtEl>
                                          <p:spTgt spid="36"/>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box(in)">
                                      <p:cBhvr>
                                        <p:cTn id="145" dur="500"/>
                                        <p:tgtEl>
                                          <p:spTgt spid="3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grpId="1" nodeType="clickEffect">
                                  <p:stCondLst>
                                    <p:cond delay="0"/>
                                  </p:stCondLst>
                                  <p:childTnLst>
                                    <p:animEffect transition="out" filter="blinds(horizontal)">
                                      <p:cBhvr>
                                        <p:cTn id="149" dur="500"/>
                                        <p:tgtEl>
                                          <p:spTgt spid="35"/>
                                        </p:tgtEl>
                                      </p:cBhvr>
                                    </p:animEffect>
                                    <p:set>
                                      <p:cBhvr>
                                        <p:cTn id="150" dur="1" fill="hold">
                                          <p:stCondLst>
                                            <p:cond delay="499"/>
                                          </p:stCondLst>
                                        </p:cTn>
                                        <p:tgtEl>
                                          <p:spTgt spid="35"/>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36"/>
                                        </p:tgtEl>
                                      </p:cBhvr>
                                    </p:animEffect>
                                    <p:set>
                                      <p:cBhvr>
                                        <p:cTn id="153" dur="1" fill="hold">
                                          <p:stCondLst>
                                            <p:cond delay="499"/>
                                          </p:stCondLst>
                                        </p:cTn>
                                        <p:tgtEl>
                                          <p:spTgt spid="36"/>
                                        </p:tgtEl>
                                        <p:attrNameLst>
                                          <p:attrName>style.visibility</p:attrName>
                                        </p:attrNameLst>
                                      </p:cBhvr>
                                      <p:to>
                                        <p:strVal val="hidden"/>
                                      </p:to>
                                    </p:set>
                                  </p:childTnLst>
                                </p:cTn>
                              </p:par>
                              <p:par>
                                <p:cTn id="154" presetID="3" presetClass="exit" presetSubtype="10" fill="hold" grpId="1" nodeType="withEffect">
                                  <p:stCondLst>
                                    <p:cond delay="0"/>
                                  </p:stCondLst>
                                  <p:childTnLst>
                                    <p:animEffect transition="out" filter="blinds(horizontal)">
                                      <p:cBhvr>
                                        <p:cTn id="155" dur="500"/>
                                        <p:tgtEl>
                                          <p:spTgt spid="37"/>
                                        </p:tgtEl>
                                      </p:cBhvr>
                                    </p:animEffect>
                                    <p:set>
                                      <p:cBhvr>
                                        <p:cTn id="156" dur="1" fill="hold">
                                          <p:stCondLst>
                                            <p:cond delay="499"/>
                                          </p:stCondLst>
                                        </p:cTn>
                                        <p:tgtEl>
                                          <p:spTgt spid="3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blinds(horizontal)">
                                      <p:cBhvr>
                                        <p:cTn id="161" dur="500"/>
                                        <p:tgtEl>
                                          <p:spTgt spid="38"/>
                                        </p:tgtEl>
                                      </p:cBhvr>
                                    </p:animEffect>
                                  </p:childTnLst>
                                </p:cTn>
                              </p:par>
                              <p:par>
                                <p:cTn id="162" presetID="3" presetClass="entr" presetSubtype="10" fill="hold"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blinds(horizontal)">
                                      <p:cBhvr>
                                        <p:cTn id="164" dur="500"/>
                                        <p:tgtEl>
                                          <p:spTgt spid="39"/>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linds(horizontal)">
                                      <p:cBhvr>
                                        <p:cTn id="1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6" grpId="0" animBg="1"/>
      <p:bldP spid="16" grpId="1" animBg="1"/>
      <p:bldP spid="18" grpId="0" animBg="1"/>
      <p:bldP spid="18" grpId="1" animBg="1"/>
      <p:bldP spid="21" grpId="0" animBg="1"/>
      <p:bldP spid="21" grpId="1" animBg="1"/>
      <p:bldP spid="26" grpId="0" animBg="1"/>
      <p:bldP spid="26" grpId="1" animBg="1"/>
      <p:bldP spid="27" grpId="0" animBg="1"/>
      <p:bldP spid="27" grpId="1" animBg="1"/>
      <p:bldP spid="31" grpId="0" animBg="1"/>
      <p:bldP spid="31" grpId="1" animBg="1"/>
      <p:bldP spid="35" grpId="0" animBg="1"/>
      <p:bldP spid="35" grpId="1" animBg="1"/>
      <p:bldP spid="37" grpId="0" animBg="1"/>
      <p:bldP spid="37" grpId="1" animBg="1"/>
      <p:bldP spid="12" grpId="0" animBg="1"/>
      <p:bldP spid="12" grpId="1" animBg="1"/>
      <p:bldP spid="15" grpId="0" animBg="1"/>
      <p:bldP spid="15" grpId="1" animBg="1"/>
      <p:bldP spid="38"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D18AD-8B0D-4E01-887F-A5EA9F566739}"/>
              </a:ext>
            </a:extLst>
          </p:cNvPr>
          <p:cNvPicPr>
            <a:picLocks noChangeAspect="1"/>
          </p:cNvPicPr>
          <p:nvPr/>
        </p:nvPicPr>
        <p:blipFill>
          <a:blip r:embed="rId2"/>
          <a:stretch>
            <a:fillRect/>
          </a:stretch>
        </p:blipFill>
        <p:spPr>
          <a:xfrm>
            <a:off x="806973" y="0"/>
            <a:ext cx="7530053" cy="6858000"/>
          </a:xfrm>
          <a:prstGeom prst="rect">
            <a:avLst/>
          </a:prstGeom>
        </p:spPr>
      </p:pic>
      <p:sp>
        <p:nvSpPr>
          <p:cNvPr id="31" name="TextBox 30">
            <a:extLst>
              <a:ext uri="{FF2B5EF4-FFF2-40B4-BE49-F238E27FC236}">
                <a16:creationId xmlns:a16="http://schemas.microsoft.com/office/drawing/2014/main" id="{96CFB16C-9537-4B11-B117-1077D0E69456}"/>
              </a:ext>
            </a:extLst>
          </p:cNvPr>
          <p:cNvSpPr txBox="1">
            <a:spLocks noChangeArrowheads="1"/>
          </p:cNvSpPr>
          <p:nvPr/>
        </p:nvSpPr>
        <p:spPr bwMode="auto">
          <a:xfrm>
            <a:off x="2283148" y="260907"/>
            <a:ext cx="4305076"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Un-used courses, i.e. courses NOT used to meet any graduation requirements</a:t>
            </a:r>
            <a:endParaRPr lang="zh-TW" altLang="en-US" sz="1600" dirty="0">
              <a:solidFill>
                <a:srgbClr val="FF0000"/>
              </a:solidFill>
            </a:endParaRPr>
          </a:p>
        </p:txBody>
      </p:sp>
      <p:sp>
        <p:nvSpPr>
          <p:cNvPr id="33" name="Rectangle 32">
            <a:extLst>
              <a:ext uri="{FF2B5EF4-FFF2-40B4-BE49-F238E27FC236}">
                <a16:creationId xmlns:a16="http://schemas.microsoft.com/office/drawing/2014/main" id="{BAF609B3-7EA1-4C28-AE5F-EE92F48478BC}"/>
              </a:ext>
            </a:extLst>
          </p:cNvPr>
          <p:cNvSpPr/>
          <p:nvPr/>
        </p:nvSpPr>
        <p:spPr>
          <a:xfrm>
            <a:off x="1644737" y="2071940"/>
            <a:ext cx="6815695" cy="31206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4" name="Straight Arrow Connector 33">
            <a:extLst>
              <a:ext uri="{FF2B5EF4-FFF2-40B4-BE49-F238E27FC236}">
                <a16:creationId xmlns:a16="http://schemas.microsoft.com/office/drawing/2014/main" id="{B57FE4AF-10D5-4E9C-85DD-9BCF76207EF6}"/>
              </a:ext>
            </a:extLst>
          </p:cNvPr>
          <p:cNvCxnSpPr>
            <a:cxnSpLocks/>
          </p:cNvCxnSpPr>
          <p:nvPr/>
        </p:nvCxnSpPr>
        <p:spPr>
          <a:xfrm flipH="1">
            <a:off x="6228184" y="1377919"/>
            <a:ext cx="360040" cy="6733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7410A2A-8974-4E4C-BE85-8E1828772F52}"/>
              </a:ext>
            </a:extLst>
          </p:cNvPr>
          <p:cNvSpPr/>
          <p:nvPr/>
        </p:nvSpPr>
        <p:spPr>
          <a:xfrm>
            <a:off x="1832332" y="2051634"/>
            <a:ext cx="1155492"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6" name="Straight Arrow Connector 35">
            <a:extLst>
              <a:ext uri="{FF2B5EF4-FFF2-40B4-BE49-F238E27FC236}">
                <a16:creationId xmlns:a16="http://schemas.microsoft.com/office/drawing/2014/main" id="{076484C4-DFD7-405B-80DB-4E8F956C79F7}"/>
              </a:ext>
            </a:extLst>
          </p:cNvPr>
          <p:cNvCxnSpPr>
            <a:cxnSpLocks/>
          </p:cNvCxnSpPr>
          <p:nvPr/>
        </p:nvCxnSpPr>
        <p:spPr>
          <a:xfrm flipH="1">
            <a:off x="2283148" y="805410"/>
            <a:ext cx="1155492" cy="126653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1271587-DE27-4026-B95A-014DEC9CFBA4}"/>
              </a:ext>
            </a:extLst>
          </p:cNvPr>
          <p:cNvSpPr/>
          <p:nvPr/>
        </p:nvSpPr>
        <p:spPr>
          <a:xfrm>
            <a:off x="1723740" y="2739705"/>
            <a:ext cx="1100220" cy="18523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8" name="Straight Arrow Connector 37">
            <a:extLst>
              <a:ext uri="{FF2B5EF4-FFF2-40B4-BE49-F238E27FC236}">
                <a16:creationId xmlns:a16="http://schemas.microsoft.com/office/drawing/2014/main" id="{FBB3434E-C977-4569-8260-8AD06826B9DB}"/>
              </a:ext>
            </a:extLst>
          </p:cNvPr>
          <p:cNvCxnSpPr>
            <a:cxnSpLocks/>
          </p:cNvCxnSpPr>
          <p:nvPr/>
        </p:nvCxnSpPr>
        <p:spPr>
          <a:xfrm flipH="1" flipV="1">
            <a:off x="2544336" y="2872627"/>
            <a:ext cx="162530" cy="106752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5CA173A-1704-4A73-96DB-89AE9A559ED7}"/>
              </a:ext>
            </a:extLst>
          </p:cNvPr>
          <p:cNvSpPr txBox="1">
            <a:spLocks noChangeArrowheads="1"/>
          </p:cNvSpPr>
          <p:nvPr/>
        </p:nvSpPr>
        <p:spPr bwMode="auto">
          <a:xfrm>
            <a:off x="2544336" y="3769575"/>
            <a:ext cx="2000250" cy="338138"/>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In-progress courses</a:t>
            </a:r>
            <a:endParaRPr lang="zh-TW" altLang="en-US" sz="1600" dirty="0">
              <a:solidFill>
                <a:srgbClr val="FF0000"/>
              </a:solidFill>
            </a:endParaRPr>
          </a:p>
        </p:txBody>
      </p:sp>
      <p:sp>
        <p:nvSpPr>
          <p:cNvPr id="40" name="Rectangle 39">
            <a:extLst>
              <a:ext uri="{FF2B5EF4-FFF2-40B4-BE49-F238E27FC236}">
                <a16:creationId xmlns:a16="http://schemas.microsoft.com/office/drawing/2014/main" id="{AE39DB6B-C90F-43F7-88E5-111417F3F84A}"/>
              </a:ext>
            </a:extLst>
          </p:cNvPr>
          <p:cNvSpPr/>
          <p:nvPr/>
        </p:nvSpPr>
        <p:spPr>
          <a:xfrm>
            <a:off x="1644737" y="5271140"/>
            <a:ext cx="6777767" cy="67289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1" name="Straight Arrow Connector 40">
            <a:extLst>
              <a:ext uri="{FF2B5EF4-FFF2-40B4-BE49-F238E27FC236}">
                <a16:creationId xmlns:a16="http://schemas.microsoft.com/office/drawing/2014/main" id="{BD7DDD1F-D291-4967-9B7A-030A4CE9C67B}"/>
              </a:ext>
            </a:extLst>
          </p:cNvPr>
          <p:cNvCxnSpPr>
            <a:cxnSpLocks/>
          </p:cNvCxnSpPr>
          <p:nvPr/>
        </p:nvCxnSpPr>
        <p:spPr>
          <a:xfrm flipH="1" flipV="1">
            <a:off x="1628164" y="1371096"/>
            <a:ext cx="5022912" cy="295158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9862DBD-22A4-4A7C-903E-E3106B3D8811}"/>
              </a:ext>
            </a:extLst>
          </p:cNvPr>
          <p:cNvSpPr txBox="1">
            <a:spLocks noChangeArrowheads="1"/>
          </p:cNvSpPr>
          <p:nvPr/>
        </p:nvSpPr>
        <p:spPr bwMode="auto">
          <a:xfrm>
            <a:off x="6570576" y="4194903"/>
            <a:ext cx="928687" cy="338137"/>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Legend</a:t>
            </a:r>
            <a:endParaRPr lang="zh-TW" altLang="en-US" sz="1600" dirty="0">
              <a:solidFill>
                <a:srgbClr val="FF0000"/>
              </a:solidFill>
            </a:endParaRPr>
          </a:p>
        </p:txBody>
      </p:sp>
      <p:sp>
        <p:nvSpPr>
          <p:cNvPr id="43" name="TextBox 42">
            <a:extLst>
              <a:ext uri="{FF2B5EF4-FFF2-40B4-BE49-F238E27FC236}">
                <a16:creationId xmlns:a16="http://schemas.microsoft.com/office/drawing/2014/main" id="{1334B37E-87AC-417D-8EFB-6A87401EED19}"/>
              </a:ext>
            </a:extLst>
          </p:cNvPr>
          <p:cNvSpPr txBox="1">
            <a:spLocks noChangeArrowheads="1"/>
          </p:cNvSpPr>
          <p:nvPr/>
        </p:nvSpPr>
        <p:spPr bwMode="auto">
          <a:xfrm>
            <a:off x="6091329" y="793719"/>
            <a:ext cx="2071687" cy="584200"/>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Misc. Information block</a:t>
            </a:r>
            <a:endParaRPr lang="zh-TW" altLang="en-US" sz="1600" dirty="0">
              <a:solidFill>
                <a:srgbClr val="FF0000"/>
              </a:solidFill>
            </a:endParaRPr>
          </a:p>
        </p:txBody>
      </p:sp>
      <p:cxnSp>
        <p:nvCxnSpPr>
          <p:cNvPr id="16" name="Straight Arrow Connector 15">
            <a:extLst>
              <a:ext uri="{FF2B5EF4-FFF2-40B4-BE49-F238E27FC236}">
                <a16:creationId xmlns:a16="http://schemas.microsoft.com/office/drawing/2014/main" id="{4DE9331C-2D09-4A69-8D5B-8C6FA67A0297}"/>
              </a:ext>
            </a:extLst>
          </p:cNvPr>
          <p:cNvCxnSpPr>
            <a:cxnSpLocks/>
          </p:cNvCxnSpPr>
          <p:nvPr/>
        </p:nvCxnSpPr>
        <p:spPr>
          <a:xfrm flipH="1">
            <a:off x="6164607" y="4631453"/>
            <a:ext cx="645790" cy="7920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linds(horizont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linds(horizontal)">
                                      <p:cBhvr>
                                        <p:cTn id="49" dur="500"/>
                                        <p:tgtEl>
                                          <p:spTgt spid="37"/>
                                        </p:tgtEl>
                                      </p:cBhvr>
                                    </p:animEffect>
                                  </p:childTnLst>
                                </p:cTn>
                              </p:par>
                              <p:par>
                                <p:cTn id="50" presetID="3" presetClass="entr" presetSubtype="1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linds(horizont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par>
                                <p:cTn id="61" presetID="3" presetClass="entr" presetSubtype="1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linds(horizontal)">
                                      <p:cBhvr>
                                        <p:cTn id="66" dur="500"/>
                                        <p:tgtEl>
                                          <p:spTgt spid="42"/>
                                        </p:tgtEl>
                                      </p:cBhvr>
                                    </p:animEffect>
                                  </p:childTnLst>
                                </p:cTn>
                              </p:par>
                              <p:par>
                                <p:cTn id="67" presetID="1" presetClass="exit" presetSubtype="0" fill="hold" nodeType="withEffect">
                                  <p:stCondLst>
                                    <p:cond delay="0"/>
                                  </p:stCondLst>
                                  <p:childTnLst>
                                    <p:set>
                                      <p:cBhvr>
                                        <p:cTn id="68" dur="1" fill="hold">
                                          <p:stCondLst>
                                            <p:cond delay="0"/>
                                          </p:stCondLst>
                                        </p:cTn>
                                        <p:tgtEl>
                                          <p:spTgt spid="3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5" grpId="0" animBg="1"/>
      <p:bldP spid="35" grpId="1" animBg="1"/>
      <p:bldP spid="37" grpId="0" animBg="1"/>
      <p:bldP spid="37" grpId="1" animBg="1"/>
      <p:bldP spid="39" grpId="0" animBg="1"/>
      <p:bldP spid="39" grpId="1" animBg="1"/>
      <p:bldP spid="40" grpId="0" animBg="1"/>
      <p:bldP spid="42" grpId="0"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CFABA4-DB83-403F-A1D2-C8D776C3E89F}"/>
              </a:ext>
            </a:extLst>
          </p:cNvPr>
          <p:cNvPicPr>
            <a:picLocks noChangeAspect="1"/>
          </p:cNvPicPr>
          <p:nvPr/>
        </p:nvPicPr>
        <p:blipFill>
          <a:blip r:embed="rId2"/>
          <a:stretch>
            <a:fillRect/>
          </a:stretch>
        </p:blipFill>
        <p:spPr>
          <a:xfrm>
            <a:off x="590059" y="0"/>
            <a:ext cx="7963881" cy="6858000"/>
          </a:xfrm>
          <a:prstGeom prst="rect">
            <a:avLst/>
          </a:prstGeom>
        </p:spPr>
      </p:pic>
      <p:sp>
        <p:nvSpPr>
          <p:cNvPr id="17" name="TextBox 16">
            <a:extLst>
              <a:ext uri="{FF2B5EF4-FFF2-40B4-BE49-F238E27FC236}">
                <a16:creationId xmlns:a16="http://schemas.microsoft.com/office/drawing/2014/main" id="{DD9C7B72-D381-48E7-A629-F7BC219658A7}"/>
              </a:ext>
            </a:extLst>
          </p:cNvPr>
          <p:cNvSpPr txBox="1">
            <a:spLocks noChangeArrowheads="1"/>
          </p:cNvSpPr>
          <p:nvPr/>
        </p:nvSpPr>
        <p:spPr bwMode="auto">
          <a:xfrm>
            <a:off x="5542967" y="265463"/>
            <a:ext cx="2557425"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“Save as PDF” to save the audit as a PDF</a:t>
            </a:r>
            <a:endParaRPr lang="zh-TW" altLang="en-US" sz="1600" dirty="0">
              <a:solidFill>
                <a:srgbClr val="FF0000"/>
              </a:solidFill>
            </a:endParaRPr>
          </a:p>
        </p:txBody>
      </p:sp>
      <p:sp>
        <p:nvSpPr>
          <p:cNvPr id="19" name="Rectangle 18">
            <a:extLst>
              <a:ext uri="{FF2B5EF4-FFF2-40B4-BE49-F238E27FC236}">
                <a16:creationId xmlns:a16="http://schemas.microsoft.com/office/drawing/2014/main" id="{038BD20D-9E03-4B3F-9918-CC4BAB80BF2C}"/>
              </a:ext>
            </a:extLst>
          </p:cNvPr>
          <p:cNvSpPr/>
          <p:nvPr/>
        </p:nvSpPr>
        <p:spPr>
          <a:xfrm>
            <a:off x="3563887" y="745694"/>
            <a:ext cx="861531"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0" name="Straight Arrow Connector 19">
            <a:extLst>
              <a:ext uri="{FF2B5EF4-FFF2-40B4-BE49-F238E27FC236}">
                <a16:creationId xmlns:a16="http://schemas.microsoft.com/office/drawing/2014/main" id="{E37C7EFB-21ED-4558-BCBA-2447C3718253}"/>
              </a:ext>
            </a:extLst>
          </p:cNvPr>
          <p:cNvCxnSpPr>
            <a:cxnSpLocks/>
          </p:cNvCxnSpPr>
          <p:nvPr/>
        </p:nvCxnSpPr>
        <p:spPr>
          <a:xfrm flipH="1">
            <a:off x="4427984" y="488127"/>
            <a:ext cx="1112418" cy="30559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8571DB9-E021-4028-AA8C-FEB1AFC60524}"/>
              </a:ext>
            </a:extLst>
          </p:cNvPr>
          <p:cNvSpPr/>
          <p:nvPr/>
        </p:nvSpPr>
        <p:spPr>
          <a:xfrm>
            <a:off x="1743589" y="2163641"/>
            <a:ext cx="1100220" cy="18523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3426698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3960E-875A-4A3A-A528-94D09266C13E}"/>
              </a:ext>
            </a:extLst>
          </p:cNvPr>
          <p:cNvPicPr>
            <a:picLocks noChangeAspect="1"/>
          </p:cNvPicPr>
          <p:nvPr/>
        </p:nvPicPr>
        <p:blipFill>
          <a:blip r:embed="rId2"/>
          <a:stretch>
            <a:fillRect/>
          </a:stretch>
        </p:blipFill>
        <p:spPr>
          <a:xfrm>
            <a:off x="552322" y="0"/>
            <a:ext cx="8039355" cy="6858000"/>
          </a:xfrm>
          <a:prstGeom prst="rect">
            <a:avLst/>
          </a:prstGeom>
        </p:spPr>
      </p:pic>
      <p:sp>
        <p:nvSpPr>
          <p:cNvPr id="9" name="TextBox 8">
            <a:extLst>
              <a:ext uri="{FF2B5EF4-FFF2-40B4-BE49-F238E27FC236}">
                <a16:creationId xmlns:a16="http://schemas.microsoft.com/office/drawing/2014/main" id="{0FEAEA37-571F-479F-98F2-6CAFE6708A73}"/>
              </a:ext>
            </a:extLst>
          </p:cNvPr>
          <p:cNvSpPr txBox="1">
            <a:spLocks noChangeArrowheads="1"/>
          </p:cNvSpPr>
          <p:nvPr/>
        </p:nvSpPr>
        <p:spPr bwMode="auto">
          <a:xfrm>
            <a:off x="3923928" y="260907"/>
            <a:ext cx="2664296"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to download the PDF file</a:t>
            </a:r>
            <a:endParaRPr lang="zh-TW" altLang="en-US" sz="1600" dirty="0">
              <a:solidFill>
                <a:srgbClr val="FF0000"/>
              </a:solidFill>
            </a:endParaRPr>
          </a:p>
        </p:txBody>
      </p:sp>
      <p:sp>
        <p:nvSpPr>
          <p:cNvPr id="11" name="Rectangle 10">
            <a:extLst>
              <a:ext uri="{FF2B5EF4-FFF2-40B4-BE49-F238E27FC236}">
                <a16:creationId xmlns:a16="http://schemas.microsoft.com/office/drawing/2014/main" id="{92E38A86-1090-4EDB-8834-ABB09619B641}"/>
              </a:ext>
            </a:extLst>
          </p:cNvPr>
          <p:cNvSpPr/>
          <p:nvPr/>
        </p:nvSpPr>
        <p:spPr>
          <a:xfrm>
            <a:off x="6956833" y="710947"/>
            <a:ext cx="352048"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2" name="Straight Arrow Connector 11">
            <a:extLst>
              <a:ext uri="{FF2B5EF4-FFF2-40B4-BE49-F238E27FC236}">
                <a16:creationId xmlns:a16="http://schemas.microsoft.com/office/drawing/2014/main" id="{98CE6B12-C0A9-448A-AF11-51C3E1994786}"/>
              </a:ext>
            </a:extLst>
          </p:cNvPr>
          <p:cNvCxnSpPr>
            <a:cxnSpLocks/>
          </p:cNvCxnSpPr>
          <p:nvPr/>
        </p:nvCxnSpPr>
        <p:spPr>
          <a:xfrm>
            <a:off x="6624327" y="492641"/>
            <a:ext cx="332506" cy="28578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84A2A11-890A-46C2-B8F9-A778CD3778D6}"/>
              </a:ext>
            </a:extLst>
          </p:cNvPr>
          <p:cNvSpPr/>
          <p:nvPr/>
        </p:nvSpPr>
        <p:spPr>
          <a:xfrm>
            <a:off x="7337424" y="710947"/>
            <a:ext cx="352048"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a:extLst>
              <a:ext uri="{FF2B5EF4-FFF2-40B4-BE49-F238E27FC236}">
                <a16:creationId xmlns:a16="http://schemas.microsoft.com/office/drawing/2014/main" id="{1C0B8368-5F68-4F83-A977-F3C3DF591D96}"/>
              </a:ext>
            </a:extLst>
          </p:cNvPr>
          <p:cNvCxnSpPr>
            <a:cxnSpLocks/>
          </p:cNvCxnSpPr>
          <p:nvPr/>
        </p:nvCxnSpPr>
        <p:spPr>
          <a:xfrm flipV="1">
            <a:off x="6956833" y="996697"/>
            <a:ext cx="531590" cy="130377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7C58AC-3FB8-49FD-B727-1554BC552122}"/>
              </a:ext>
            </a:extLst>
          </p:cNvPr>
          <p:cNvSpPr txBox="1">
            <a:spLocks noChangeArrowheads="1"/>
          </p:cNvSpPr>
          <p:nvPr/>
        </p:nvSpPr>
        <p:spPr bwMode="auto">
          <a:xfrm>
            <a:off x="6204170" y="2300467"/>
            <a:ext cx="1248150"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to Print</a:t>
            </a:r>
            <a:endParaRPr lang="zh-TW" altLang="en-US" sz="1600" dirty="0">
              <a:solidFill>
                <a:srgbClr val="FF0000"/>
              </a:solidFill>
            </a:endParaRPr>
          </a:p>
        </p:txBody>
      </p:sp>
    </p:spTree>
    <p:extLst>
      <p:ext uri="{BB962C8B-B14F-4D97-AF65-F5344CB8AC3E}">
        <p14:creationId xmlns:p14="http://schemas.microsoft.com/office/powerpoint/2010/main" val="1657017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greeWorks- &amp;#x0D;&amp;#x0A;Access and Features&amp;quot;&quot;/&gt;&lt;property id=&quot;20307&quot; value=&quot;256&quot;/&gt;&lt;/object&gt;&lt;object type=&quot;3&quot; unique_id=&quot;10005&quot;&gt;&lt;property id=&quot;20148&quot; value=&quot;5&quot;/&gt;&lt;property id=&quot;20300&quot; value=&quot;Slide 2 - &amp;quot;Contents&amp;quot;&quot;/&gt;&lt;property id=&quot;20307&quot; value=&quot;257&quot;/&gt;&lt;/object&gt;&lt;object type=&quot;3&quot; unique_id=&quot;10006&quot;&gt;&lt;property id=&quot;20148&quot; value=&quot;5&quot;/&gt;&lt;property id=&quot;20300&quot; value=&quot;Slide 3 - &amp;quot;Login and Access DegreeWorks&amp;quot;&quot;/&gt;&lt;property id=&quot;20307&quot; value=&quot;288&quot;/&gt;&lt;/object&gt;&lt;object type=&quot;3&quot; unique_id=&quot;10007&quot;&gt;&lt;property id=&quot;20148&quot; value=&quot;5&quot;/&gt;&lt;property id=&quot;20300&quot; value=&quot;Slide 4 - &amp;quot;DegreeWorks web Interface&amp;quot;&quot;/&gt;&lt;property id=&quot;20307&quot; value=&quot;260&quot;/&gt;&lt;/object&gt;&lt;object type=&quot;3&quot; unique_id=&quot;10008&quot;&gt;&lt;property id=&quot;20148&quot; value=&quot;5&quot;/&gt;&lt;property id=&quot;20300&quot; value=&quot;Slide 5 - &amp;quot;Features of DegreeWorks – Auditing Reports&amp;#x0D;&amp;#x0A;&amp;quot;&quot;/&gt;&lt;property id=&quot;20307&quot; value=&quot;275&quot;/&gt;&lt;/object&gt;&lt;object type=&quot;3&quot; unique_id=&quot;10009&quot;&gt;&lt;property id=&quot;20148&quot; value=&quot;5&quot;/&gt;&lt;property id=&quot;20300&quot; value=&quot;Slide 6&quot;/&gt;&lt;property id=&quot;20307&quot; value=&quot;272&quot;/&gt;&lt;/object&gt;&lt;object type=&quot;3&quot; unique_id=&quot;10010&quot;&gt;&lt;property id=&quot;20148&quot; value=&quot;5&quot;/&gt;&lt;property id=&quot;20300&quot; value=&quot;Slide 7&quot;/&gt;&lt;property id=&quot;20307&quot; value=&quot;274&quot;/&gt;&lt;/object&gt;&lt;object type=&quot;3&quot; unique_id=&quot;10011&quot;&gt;&lt;property id=&quot;20148&quot; value=&quot;5&quot;/&gt;&lt;property id=&quot;20300&quot; value=&quot;Slide 8&quot;/&gt;&lt;property id=&quot;20307&quot; value=&quot;287&quot;/&gt;&lt;/object&gt;&lt;object type=&quot;3&quot; unique_id=&quot;10012&quot;&gt;&lt;property id=&quot;20148&quot; value=&quot;5&quot;/&gt;&lt;property id=&quot;20300&quot; value=&quot;Slide 9 - &amp;quot;Features of DegreeWorks – &amp;#x0D;&amp;#x0A;Class history&amp;quot;&quot;/&gt;&lt;property id=&quot;20307&quot; value=&quot;270&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 - &amp;quot;Request for reviewing and updating your report&amp;#x0D;&amp;#x0A;&amp;quot;&quot;/&gt;&lt;property id=&quot;20307&quot; value=&quot;289&quot;/&gt;&lt;/object&gt;&lt;/object&gt;&lt;/object&gt;&lt;/database&gt;"/>
  <p:tag name="SECTOMILLISECCONVERTED" val="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Metropolitan</Template>
  <TotalTime>3732</TotalTime>
  <Words>1933</Words>
  <Application>Microsoft Office PowerPoint</Application>
  <PresentationFormat>On-screen Show (4:3)</PresentationFormat>
  <Paragraphs>156</Paragraphs>
  <Slides>59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新細明體</vt:lpstr>
      <vt:lpstr>Arial</vt:lpstr>
      <vt:lpstr>Calibri</vt:lpstr>
      <vt:lpstr>Calibri Light</vt:lpstr>
      <vt:lpstr>Wingdings</vt:lpstr>
      <vt:lpstr>Metropolitan</vt:lpstr>
      <vt:lpstr>DegreeWorks 5 Operation Guide</vt:lpstr>
      <vt:lpstr>Contents</vt:lpstr>
      <vt:lpstr>PowerPoint Presentation</vt:lpstr>
      <vt:lpstr>PowerPoint Presentation</vt:lpstr>
      <vt:lpstr>Features of DegreeWorks – Degree Audit Reports </vt:lpstr>
      <vt:lpstr>PowerPoint Presentation</vt:lpstr>
      <vt:lpstr>PowerPoint Presentation</vt:lpstr>
      <vt:lpstr>PowerPoint Presentation</vt:lpstr>
      <vt:lpstr>PowerPoint Presentation</vt:lpstr>
      <vt:lpstr>Features of DegreeWorks – Degree Audit Reports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DegreeWorks –  What If </vt:lpstr>
      <vt:lpstr>Features of DegreeWorks –  What If </vt:lpstr>
      <vt:lpstr>PowerPoint Presentation</vt:lpstr>
      <vt:lpstr>PowerPoint Presentation</vt:lpstr>
      <vt:lpstr>PowerPoint Presentation</vt:lpstr>
      <vt:lpstr>PowerPoint Presentation</vt:lpstr>
      <vt:lpstr>PowerPoint Presentation</vt:lpstr>
      <vt:lpstr>Features of DegreeWorks –  Look Ahead</vt:lpstr>
      <vt:lpstr>PowerPoint Presentation</vt:lpstr>
      <vt:lpstr>PowerPoint Presentation</vt:lpstr>
      <vt:lpstr>PowerPoint Presentation</vt:lpstr>
      <vt:lpstr>Features of DegreeWorks –  Student Educational Planner (SEP)</vt:lpstr>
      <vt:lpstr>Features of DegreeWorks –  Student Educational Planner (SEP)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DegreeWorks –  Student Educational Planner (SEP)</vt:lpstr>
      <vt:lpstr>PowerPoint Presentation</vt:lpstr>
      <vt:lpstr>PowerPoint Presentation</vt:lpstr>
      <vt:lpstr>Features of DegreeWorks –  Student Educational Planner (SEP)</vt:lpstr>
      <vt:lpstr>PowerPoint Presentation</vt:lpstr>
      <vt:lpstr>PowerPoint Presentation</vt:lpstr>
      <vt:lpstr>Features of DegreeWorks –  Student Educational Planner (SEP)</vt:lpstr>
      <vt:lpstr>PowerPoint Presentation</vt:lpstr>
      <vt:lpstr>PowerPoint Presentation</vt:lpstr>
      <vt:lpstr>PowerPoint Presentation</vt:lpstr>
      <vt:lpstr>PowerPoint Presentation</vt:lpstr>
    </vt:vector>
  </TitlesOfParts>
  <Company>HKIEd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Session on DegreeWorks</dc:title>
  <dc:creator>HO, Cannes [REG]</dc:creator>
  <cp:lastModifiedBy>HO, Cannes [REG]</cp:lastModifiedBy>
  <cp:revision>290</cp:revision>
  <dcterms:created xsi:type="dcterms:W3CDTF">2010-03-17T08:12:14Z</dcterms:created>
  <dcterms:modified xsi:type="dcterms:W3CDTF">2022-09-26T08:19:30Z</dcterms:modified>
</cp:coreProperties>
</file>